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Default Extension="pdf" ContentType="application/pdf"/>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
  </p:notesMasterIdLst>
  <p:sldIdLst>
    <p:sldId id="261" r:id="rId2"/>
    <p:sldId id="256" r:id="rId3"/>
    <p:sldId id="263" r:id="rId4"/>
    <p:sldId id="259" r:id="rId5"/>
    <p:sldId id="258" r:id="rId6"/>
    <p:sldId id="265"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818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150" d="100"/>
          <a:sy n="150" d="100"/>
        </p:scale>
        <p:origin x="-1256"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CBBC15-E9F5-824F-8FDE-51F9CAFEDD76}" type="datetimeFigureOut">
              <a:rPr lang="en-US" smtClean="0"/>
              <a:pPr/>
              <a:t>7/1/14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CC6BAF-AD7D-0141-A8FB-1AC485D1E6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Through identifying gaps Sustainability Officer role created , support LCF plans and ensure</a:t>
            </a:r>
            <a:r>
              <a:rPr lang="en-US" baseline="0" dirty="0" smtClean="0"/>
              <a:t> implementation through action</a:t>
            </a:r>
            <a:endParaRPr lang="en-US" dirty="0"/>
          </a:p>
        </p:txBody>
      </p:sp>
      <p:sp>
        <p:nvSpPr>
          <p:cNvPr id="4" name="Slide Number Placeholder 3"/>
          <p:cNvSpPr>
            <a:spLocks noGrp="1"/>
          </p:cNvSpPr>
          <p:nvPr>
            <p:ph type="sldNum" sz="quarter" idx="10"/>
          </p:nvPr>
        </p:nvSpPr>
        <p:spPr/>
        <p:txBody>
          <a:bodyPr/>
          <a:lstStyle/>
          <a:p>
            <a:fld id="{F9CC6BAF-AD7D-0141-A8FB-1AC485D1E630}"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Designed to help course teams gong through validation/revalidation to be</a:t>
            </a:r>
            <a:r>
              <a:rPr lang="en-US" baseline="0" dirty="0" smtClean="0"/>
              <a:t> specific about engagement with sustainability and aspirations </a:t>
            </a:r>
            <a:endParaRPr lang="en-US" dirty="0"/>
          </a:p>
        </p:txBody>
      </p:sp>
      <p:sp>
        <p:nvSpPr>
          <p:cNvPr id="4" name="Slide Number Placeholder 3"/>
          <p:cNvSpPr>
            <a:spLocks noGrp="1"/>
          </p:cNvSpPr>
          <p:nvPr>
            <p:ph type="sldNum" sz="quarter" idx="10"/>
          </p:nvPr>
        </p:nvSpPr>
        <p:spPr/>
        <p:txBody>
          <a:bodyPr/>
          <a:lstStyle/>
          <a:p>
            <a:fld id="{F9CC6BAF-AD7D-0141-A8FB-1AC485D1E630}"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Director</a:t>
            </a:r>
            <a:r>
              <a:rPr lang="en-US" baseline="0" dirty="0" smtClean="0"/>
              <a:t> of social responsibility  - created to foster collaboration with diverse and hard to reach communities- </a:t>
            </a:r>
            <a:r>
              <a:rPr lang="en-US" baseline="0" dirty="0" err="1" smtClean="0"/>
              <a:t>eg</a:t>
            </a:r>
            <a:r>
              <a:rPr lang="en-US" baseline="0" dirty="0" smtClean="0"/>
              <a:t> work with </a:t>
            </a:r>
            <a:r>
              <a:rPr lang="en-US" baseline="0" dirty="0" err="1" smtClean="0"/>
              <a:t>womens</a:t>
            </a:r>
            <a:r>
              <a:rPr lang="en-US" baseline="0" dirty="0" smtClean="0"/>
              <a:t> prisons to develop knowledge exchange </a:t>
            </a:r>
            <a:endParaRPr lang="en-US" dirty="0"/>
          </a:p>
        </p:txBody>
      </p:sp>
      <p:sp>
        <p:nvSpPr>
          <p:cNvPr id="4" name="Slide Number Placeholder 3"/>
          <p:cNvSpPr>
            <a:spLocks noGrp="1"/>
          </p:cNvSpPr>
          <p:nvPr>
            <p:ph type="sldNum" sz="quarter" idx="10"/>
          </p:nvPr>
        </p:nvSpPr>
        <p:spPr/>
        <p:txBody>
          <a:bodyPr/>
          <a:lstStyle/>
          <a:p>
            <a:fld id="{F9CC6BAF-AD7D-0141-A8FB-1AC485D1E630}"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B23F02-98CD-DE41-A834-6CDCB8F50FEB}" type="datetimeFigureOut">
              <a:rPr lang="en-US" smtClean="0"/>
              <a:pPr/>
              <a:t>7/1/14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EE40A-A43A-7B45-84BA-93508C2FE5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23F02-98CD-DE41-A834-6CDCB8F50FEB}" type="datetimeFigureOut">
              <a:rPr lang="en-US" smtClean="0"/>
              <a:pPr/>
              <a:t>7/1/14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EE40A-A43A-7B45-84BA-93508C2FE5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23F02-98CD-DE41-A834-6CDCB8F50FEB}" type="datetimeFigureOut">
              <a:rPr lang="en-US" smtClean="0"/>
              <a:pPr/>
              <a:t>7/1/14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EE40A-A43A-7B45-84BA-93508C2FE5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23F02-98CD-DE41-A834-6CDCB8F50FEB}" type="datetimeFigureOut">
              <a:rPr lang="en-US" smtClean="0"/>
              <a:pPr/>
              <a:t>7/1/14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EE40A-A43A-7B45-84BA-93508C2FE5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B23F02-98CD-DE41-A834-6CDCB8F50FEB}" type="datetimeFigureOut">
              <a:rPr lang="en-US" smtClean="0"/>
              <a:pPr/>
              <a:t>7/1/14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EE40A-A43A-7B45-84BA-93508C2FE5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B23F02-98CD-DE41-A834-6CDCB8F50FEB}" type="datetimeFigureOut">
              <a:rPr lang="en-US" smtClean="0"/>
              <a:pPr/>
              <a:t>7/1/14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EE40A-A43A-7B45-84BA-93508C2FE5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B23F02-98CD-DE41-A834-6CDCB8F50FEB}" type="datetimeFigureOut">
              <a:rPr lang="en-US" smtClean="0"/>
              <a:pPr/>
              <a:t>7/1/14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4EE40A-A43A-7B45-84BA-93508C2FE5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B23F02-98CD-DE41-A834-6CDCB8F50FEB}" type="datetimeFigureOut">
              <a:rPr lang="en-US" smtClean="0"/>
              <a:pPr/>
              <a:t>7/1/14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4EE40A-A43A-7B45-84BA-93508C2FE5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23F02-98CD-DE41-A834-6CDCB8F50FEB}" type="datetimeFigureOut">
              <a:rPr lang="en-US" smtClean="0"/>
              <a:pPr/>
              <a:t>7/1/14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4EE40A-A43A-7B45-84BA-93508C2FE5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23F02-98CD-DE41-A834-6CDCB8F50FEB}" type="datetimeFigureOut">
              <a:rPr lang="en-US" smtClean="0"/>
              <a:pPr/>
              <a:t>7/1/14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EE40A-A43A-7B45-84BA-93508C2FE5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23F02-98CD-DE41-A834-6CDCB8F50FEB}" type="datetimeFigureOut">
              <a:rPr lang="en-US" smtClean="0"/>
              <a:pPr/>
              <a:t>7/1/14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EE40A-A43A-7B45-84BA-93508C2FE5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23F02-98CD-DE41-A834-6CDCB8F50FEB}" type="datetimeFigureOut">
              <a:rPr lang="en-US" smtClean="0"/>
              <a:pPr/>
              <a:t>7/1/14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EE40A-A43A-7B45-84BA-93508C2FE5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5.pdf"/><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UAL_LOGO_LCF_AW_Full.jpg"/>
          <p:cNvPicPr>
            <a:picLocks noChangeAspect="1"/>
          </p:cNvPicPr>
          <p:nvPr/>
        </p:nvPicPr>
        <p:blipFill rotWithShape="1">
          <a:blip r:embed="rId2"/>
          <a:srcRect b="40021"/>
          <a:stretch/>
        </p:blipFill>
        <p:spPr>
          <a:xfrm>
            <a:off x="7772400" y="6377658"/>
            <a:ext cx="1132573" cy="266032"/>
          </a:xfrm>
          <a:prstGeom prst="rect">
            <a:avLst/>
          </a:prstGeom>
        </p:spPr>
      </p:pic>
      <p:pic>
        <p:nvPicPr>
          <p:cNvPr id="5" name="Picture 4" descr="csf_rbg_pink.jpg"/>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4923" b="23228"/>
          <a:stretch/>
        </p:blipFill>
        <p:spPr>
          <a:xfrm>
            <a:off x="224876" y="6040876"/>
            <a:ext cx="1788372" cy="694468"/>
          </a:xfrm>
          <a:prstGeom prst="rect">
            <a:avLst/>
          </a:prstGeom>
        </p:spPr>
      </p:pic>
      <p:cxnSp>
        <p:nvCxnSpPr>
          <p:cNvPr id="6" name="Straight Connector 5"/>
          <p:cNvCxnSpPr/>
          <p:nvPr/>
        </p:nvCxnSpPr>
        <p:spPr>
          <a:xfrm flipV="1">
            <a:off x="560240" y="1483381"/>
            <a:ext cx="8047327" cy="39702"/>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1866" y="1052281"/>
            <a:ext cx="5338333" cy="369332"/>
          </a:xfrm>
          <a:prstGeom prst="rect">
            <a:avLst/>
          </a:prstGeom>
          <a:noFill/>
        </p:spPr>
        <p:txBody>
          <a:bodyPr wrap="square" rtlCol="0">
            <a:spAutoFit/>
          </a:bodyPr>
          <a:lstStyle/>
          <a:p>
            <a:pPr>
              <a:spcAft>
                <a:spcPts val="600"/>
              </a:spcAft>
            </a:pPr>
            <a:r>
              <a:rPr lang="en-US" dirty="0" smtClean="0">
                <a:latin typeface="Lao Sangam MN"/>
              </a:rPr>
              <a:t>LCF Green </a:t>
            </a:r>
            <a:r>
              <a:rPr lang="en-US" dirty="0" smtClean="0">
                <a:latin typeface="Lao Sangam MN"/>
              </a:rPr>
              <a:t>Academy</a:t>
            </a:r>
            <a:endParaRPr lang="en-US" dirty="0">
              <a:latin typeface="Lao Sangam MN"/>
            </a:endParaRPr>
          </a:p>
        </p:txBody>
      </p:sp>
      <p:sp>
        <p:nvSpPr>
          <p:cNvPr id="8" name="TextBox 7"/>
          <p:cNvSpPr txBox="1"/>
          <p:nvPr/>
        </p:nvSpPr>
        <p:spPr>
          <a:xfrm>
            <a:off x="3308649" y="1786463"/>
            <a:ext cx="3447751" cy="2585324"/>
          </a:xfrm>
          <a:prstGeom prst="rect">
            <a:avLst/>
          </a:prstGeom>
          <a:noFill/>
        </p:spPr>
        <p:txBody>
          <a:bodyPr wrap="square" rtlCol="0">
            <a:spAutoFit/>
          </a:bodyPr>
          <a:lstStyle/>
          <a:p>
            <a:r>
              <a:rPr lang="en-US" sz="900" dirty="0" smtClean="0">
                <a:latin typeface="Lao Sangam MN"/>
                <a:cs typeface="Lao Sangam MN"/>
              </a:rPr>
              <a:t>The GA </a:t>
            </a:r>
            <a:r>
              <a:rPr lang="en-US" sz="900" dirty="0" err="1" smtClean="0">
                <a:latin typeface="Lao Sangam MN"/>
                <a:cs typeface="Lao Sangam MN"/>
              </a:rPr>
              <a:t>programme</a:t>
            </a:r>
            <a:r>
              <a:rPr lang="en-US" sz="900" dirty="0" smtClean="0">
                <a:latin typeface="Lao Sangam MN"/>
                <a:cs typeface="Lao Sangam MN"/>
              </a:rPr>
              <a:t> formed a network of </a:t>
            </a:r>
            <a:r>
              <a:rPr lang="en-US" sz="900" dirty="0" err="1" smtClean="0">
                <a:latin typeface="Lao Sangam MN"/>
                <a:cs typeface="Lao Sangam MN"/>
              </a:rPr>
              <a:t>HEIs</a:t>
            </a:r>
            <a:r>
              <a:rPr lang="en-US" sz="900" dirty="0" smtClean="0">
                <a:latin typeface="Lao Sangam MN"/>
                <a:cs typeface="Lao Sangam MN"/>
              </a:rPr>
              <a:t>, and offered support from the HEA and external specialists to enable teams to embed sustainability across the institution with particular emphasis on ESD.</a:t>
            </a:r>
          </a:p>
          <a:p>
            <a:endParaRPr lang="en-US" sz="900" dirty="0" smtClean="0">
              <a:latin typeface="Lao Sangam MN"/>
              <a:cs typeface="Lao Sangam MN"/>
            </a:endParaRPr>
          </a:p>
          <a:p>
            <a:endParaRPr lang="en-US" sz="900" dirty="0" smtClean="0">
              <a:latin typeface="Lao Sangam MN"/>
              <a:cs typeface="Lao Sangam MN"/>
            </a:endParaRPr>
          </a:p>
          <a:p>
            <a:endParaRPr lang="en-US" sz="900" dirty="0" smtClean="0">
              <a:latin typeface="Lao Sangam MN"/>
              <a:cs typeface="Lao Sangam MN"/>
            </a:endParaRPr>
          </a:p>
          <a:p>
            <a:r>
              <a:rPr lang="en-US" sz="900" dirty="0" smtClean="0">
                <a:latin typeface="Lao Sangam MN"/>
                <a:cs typeface="Lao Sangam MN"/>
              </a:rPr>
              <a:t>Lightening the Load: creating change for sustainability through fashion education</a:t>
            </a:r>
          </a:p>
          <a:p>
            <a:endParaRPr lang="en-US" sz="900" dirty="0" smtClean="0">
              <a:latin typeface="Lao Sangam MN"/>
              <a:cs typeface="Lao Sangam MN"/>
            </a:endParaRPr>
          </a:p>
          <a:p>
            <a:r>
              <a:rPr lang="en-US" sz="900" dirty="0" smtClean="0">
                <a:latin typeface="Lao Sangam MN"/>
                <a:cs typeface="Lao Sangam MN"/>
              </a:rPr>
              <a:t>How might we rethink the university experience to create a space that allows students and staff to be experimental, critical, global, interdisciplinary and collaborative?</a:t>
            </a:r>
          </a:p>
          <a:p>
            <a:endParaRPr lang="en-US" sz="900" dirty="0" smtClean="0">
              <a:latin typeface="Lao Sangam MN"/>
              <a:cs typeface="Lao Sangam MN"/>
            </a:endParaRPr>
          </a:p>
          <a:p>
            <a:endParaRPr lang="en-US" sz="900" dirty="0" smtClean="0">
              <a:latin typeface="Lao Sangam MN"/>
              <a:cs typeface="Lao Sangam MN"/>
            </a:endParaRPr>
          </a:p>
          <a:p>
            <a:endParaRPr lang="en-US" sz="900" dirty="0" smtClean="0">
              <a:latin typeface="Lao Sangam MN"/>
              <a:cs typeface="Lao Sangam MN"/>
            </a:endParaRPr>
          </a:p>
          <a:p>
            <a:endParaRPr lang="en-US" sz="900" dirty="0" smtClean="0">
              <a:latin typeface="Lao Sangam MN"/>
              <a:cs typeface="Lao Sangam MN"/>
            </a:endParaRPr>
          </a:p>
          <a:p>
            <a:endParaRPr lang="en-US" sz="900" dirty="0">
              <a:latin typeface="Lao Sangam MN"/>
              <a:cs typeface="Lao Sangam MN"/>
            </a:endParaRPr>
          </a:p>
        </p:txBody>
      </p:sp>
      <p:pic>
        <p:nvPicPr>
          <p:cNvPr id="9" name="Picture 8" descr="The end is Nigh.jpg"/>
          <p:cNvPicPr>
            <a:picLocks noChangeAspect="1"/>
          </p:cNvPicPr>
          <p:nvPr/>
        </p:nvPicPr>
        <p:blipFill>
          <a:blip r:embed="rId4"/>
          <a:stretch>
            <a:fillRect/>
          </a:stretch>
        </p:blipFill>
        <p:spPr>
          <a:xfrm>
            <a:off x="675511" y="1756642"/>
            <a:ext cx="2523067" cy="376246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UAL_LOGO_LCF_AW_Full.jpg"/>
          <p:cNvPicPr>
            <a:picLocks noChangeAspect="1"/>
          </p:cNvPicPr>
          <p:nvPr/>
        </p:nvPicPr>
        <p:blipFill rotWithShape="1">
          <a:blip r:embed="rId2"/>
          <a:srcRect b="40021"/>
          <a:stretch/>
        </p:blipFill>
        <p:spPr>
          <a:xfrm>
            <a:off x="7772400" y="6377658"/>
            <a:ext cx="1132573" cy="266032"/>
          </a:xfrm>
          <a:prstGeom prst="rect">
            <a:avLst/>
          </a:prstGeom>
        </p:spPr>
      </p:pic>
      <p:pic>
        <p:nvPicPr>
          <p:cNvPr id="5" name="Picture 4" descr="csf_rbg_pink.jpg"/>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4923" b="23228"/>
          <a:stretch/>
        </p:blipFill>
        <p:spPr>
          <a:xfrm>
            <a:off x="224876" y="6040876"/>
            <a:ext cx="1788372" cy="694468"/>
          </a:xfrm>
          <a:prstGeom prst="rect">
            <a:avLst/>
          </a:prstGeom>
        </p:spPr>
      </p:pic>
      <p:cxnSp>
        <p:nvCxnSpPr>
          <p:cNvPr id="6" name="Straight Connector 5"/>
          <p:cNvCxnSpPr/>
          <p:nvPr/>
        </p:nvCxnSpPr>
        <p:spPr>
          <a:xfrm flipV="1">
            <a:off x="560240" y="1483381"/>
            <a:ext cx="8047327" cy="39702"/>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1866" y="1103083"/>
            <a:ext cx="5338333" cy="307777"/>
          </a:xfrm>
          <a:prstGeom prst="rect">
            <a:avLst/>
          </a:prstGeom>
          <a:noFill/>
        </p:spPr>
        <p:txBody>
          <a:bodyPr wrap="square" rtlCol="0">
            <a:spAutoFit/>
          </a:bodyPr>
          <a:lstStyle/>
          <a:p>
            <a:pPr>
              <a:spcAft>
                <a:spcPts val="600"/>
              </a:spcAft>
            </a:pPr>
            <a:r>
              <a:rPr lang="en-US" sz="1400" dirty="0" smtClean="0">
                <a:latin typeface="Lao Sangam MN"/>
              </a:rPr>
              <a:t>Aims and objectives</a:t>
            </a:r>
            <a:endParaRPr lang="en-US" sz="1400" dirty="0">
              <a:latin typeface="Lao Sangam MN"/>
            </a:endParaRPr>
          </a:p>
        </p:txBody>
      </p:sp>
      <p:sp>
        <p:nvSpPr>
          <p:cNvPr id="28" name="TextBox 27"/>
          <p:cNvSpPr txBox="1"/>
          <p:nvPr/>
        </p:nvSpPr>
        <p:spPr>
          <a:xfrm>
            <a:off x="3464307" y="1803398"/>
            <a:ext cx="3024774" cy="1615827"/>
          </a:xfrm>
          <a:prstGeom prst="rect">
            <a:avLst/>
          </a:prstGeom>
          <a:noFill/>
        </p:spPr>
        <p:txBody>
          <a:bodyPr wrap="square" rtlCol="0">
            <a:spAutoFit/>
          </a:bodyPr>
          <a:lstStyle/>
          <a:p>
            <a:r>
              <a:rPr lang="en-US" sz="900" i="1" dirty="0" smtClean="0">
                <a:latin typeface="Lao Sangam MN"/>
                <a:cs typeface="Lao Sangam MN"/>
              </a:rPr>
              <a:t>Core strategy commitment to sustainability </a:t>
            </a:r>
            <a:r>
              <a:rPr lang="en-US" sz="900" dirty="0" smtClean="0">
                <a:latin typeface="Lao Sangam MN"/>
                <a:cs typeface="Lao Sangam MN"/>
              </a:rPr>
              <a:t>– show leadership in ESD in art and design education</a:t>
            </a:r>
          </a:p>
          <a:p>
            <a:endParaRPr lang="en-US" sz="900" dirty="0" smtClean="0">
              <a:latin typeface="Lao Sangam MN"/>
              <a:cs typeface="Lao Sangam MN"/>
            </a:endParaRPr>
          </a:p>
          <a:p>
            <a:r>
              <a:rPr lang="en-US" sz="900" i="1" dirty="0" smtClean="0">
                <a:latin typeface="Lao Sangam MN"/>
                <a:cs typeface="Lao Sangam MN"/>
              </a:rPr>
              <a:t>Sustainability in every student experience – </a:t>
            </a:r>
            <a:r>
              <a:rPr lang="en-US" sz="900" dirty="0" smtClean="0">
                <a:latin typeface="Lao Sangam MN"/>
                <a:cs typeface="Lao Sangam MN"/>
              </a:rPr>
              <a:t>Engage participation across the college </a:t>
            </a:r>
            <a:endParaRPr lang="en-US" sz="900" i="1" dirty="0" smtClean="0">
              <a:latin typeface="Lao Sangam MN"/>
              <a:cs typeface="Lao Sangam MN"/>
            </a:endParaRPr>
          </a:p>
          <a:p>
            <a:endParaRPr lang="en-US" sz="900" dirty="0" smtClean="0">
              <a:latin typeface="Lao Sangam MN"/>
              <a:cs typeface="Lao Sangam MN"/>
            </a:endParaRPr>
          </a:p>
          <a:p>
            <a:r>
              <a:rPr lang="en-US" sz="900" i="1" dirty="0" smtClean="0">
                <a:latin typeface="Lao Sangam MN"/>
                <a:cs typeface="Lao Sangam MN"/>
              </a:rPr>
              <a:t>Sustainability as a connecting system – </a:t>
            </a:r>
            <a:r>
              <a:rPr lang="en-US" sz="900" dirty="0" smtClean="0">
                <a:latin typeface="Lao Sangam MN"/>
                <a:cs typeface="Lao Sangam MN"/>
              </a:rPr>
              <a:t>embed a systems thinking approach</a:t>
            </a:r>
            <a:endParaRPr lang="en-US" sz="900" i="1" dirty="0" smtClean="0">
              <a:latin typeface="Lao Sangam MN"/>
              <a:cs typeface="Lao Sangam MN"/>
            </a:endParaRPr>
          </a:p>
          <a:p>
            <a:endParaRPr lang="en-US" sz="900" dirty="0" smtClean="0">
              <a:latin typeface="Lao Sangam MN"/>
              <a:cs typeface="Lao Sangam MN"/>
            </a:endParaRPr>
          </a:p>
          <a:p>
            <a:r>
              <a:rPr lang="en-US" sz="900" i="1" dirty="0" smtClean="0">
                <a:latin typeface="Lao Sangam MN"/>
                <a:cs typeface="Lao Sangam MN"/>
              </a:rPr>
              <a:t>Communicating a culture of sustainability practices </a:t>
            </a:r>
            <a:r>
              <a:rPr lang="en-US" sz="900" dirty="0" smtClean="0">
                <a:latin typeface="Lao Sangam MN"/>
                <a:cs typeface="Lao Sangam MN"/>
              </a:rPr>
              <a:t>– look at ways for capturing and measuring </a:t>
            </a:r>
            <a:endParaRPr lang="en-US" sz="900" dirty="0">
              <a:latin typeface="Lao Sangam MN"/>
              <a:cs typeface="Lao Sangam MN"/>
            </a:endParaRPr>
          </a:p>
        </p:txBody>
      </p:sp>
      <p:pic>
        <p:nvPicPr>
          <p:cNvPr id="29" name="Picture 28" descr="2295534_orig.jpg"/>
          <p:cNvPicPr>
            <a:picLocks noChangeAspect="1"/>
          </p:cNvPicPr>
          <p:nvPr/>
        </p:nvPicPr>
        <p:blipFill>
          <a:blip r:embed="rId4"/>
          <a:stretch>
            <a:fillRect/>
          </a:stretch>
        </p:blipFill>
        <p:spPr>
          <a:xfrm>
            <a:off x="662516" y="1803398"/>
            <a:ext cx="2623167" cy="331893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UAL_LOGO_LCF_AW_Full.jpg"/>
          <p:cNvPicPr>
            <a:picLocks noChangeAspect="1"/>
          </p:cNvPicPr>
          <p:nvPr/>
        </p:nvPicPr>
        <p:blipFill rotWithShape="1">
          <a:blip r:embed="rId3"/>
          <a:srcRect b="40021"/>
          <a:stretch/>
        </p:blipFill>
        <p:spPr>
          <a:xfrm>
            <a:off x="7772400" y="6377658"/>
            <a:ext cx="1132573" cy="266032"/>
          </a:xfrm>
          <a:prstGeom prst="rect">
            <a:avLst/>
          </a:prstGeom>
        </p:spPr>
      </p:pic>
      <p:pic>
        <p:nvPicPr>
          <p:cNvPr id="5" name="Picture 4" descr="csf_rbg_pink.jpg"/>
          <p:cNvPicPr>
            <a:picLocks noChangeAspect="1"/>
          </p:cNvPicPr>
          <p:nvPr/>
        </p:nvPicPr>
        <p:blipFill rotWithShape="1">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4923" b="23228"/>
          <a:stretch/>
        </p:blipFill>
        <p:spPr>
          <a:xfrm>
            <a:off x="224876" y="6040876"/>
            <a:ext cx="1788372" cy="694468"/>
          </a:xfrm>
          <a:prstGeom prst="rect">
            <a:avLst/>
          </a:prstGeom>
        </p:spPr>
      </p:pic>
      <p:cxnSp>
        <p:nvCxnSpPr>
          <p:cNvPr id="6" name="Straight Connector 5"/>
          <p:cNvCxnSpPr/>
          <p:nvPr/>
        </p:nvCxnSpPr>
        <p:spPr>
          <a:xfrm flipV="1">
            <a:off x="560240" y="1483381"/>
            <a:ext cx="8047327" cy="39702"/>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1866" y="1128484"/>
            <a:ext cx="5338333" cy="307777"/>
          </a:xfrm>
          <a:prstGeom prst="rect">
            <a:avLst/>
          </a:prstGeom>
          <a:noFill/>
        </p:spPr>
        <p:txBody>
          <a:bodyPr wrap="square" rtlCol="0">
            <a:spAutoFit/>
          </a:bodyPr>
          <a:lstStyle/>
          <a:p>
            <a:pPr>
              <a:spcAft>
                <a:spcPts val="600"/>
              </a:spcAft>
            </a:pPr>
            <a:r>
              <a:rPr lang="en-US" sz="1400" dirty="0" smtClean="0">
                <a:latin typeface="Lao Sangam MN"/>
              </a:rPr>
              <a:t>From branch to root</a:t>
            </a:r>
            <a:endParaRPr lang="en-US" sz="1400" dirty="0">
              <a:latin typeface="Lao Sangam MN"/>
            </a:endParaRPr>
          </a:p>
        </p:txBody>
      </p:sp>
      <p:pic>
        <p:nvPicPr>
          <p:cNvPr id="28" name="Picture 27"/>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630764" y="1755422"/>
            <a:ext cx="4423836" cy="2949224"/>
          </a:xfrm>
          <a:prstGeom prst="rect">
            <a:avLst/>
          </a:prstGeom>
        </p:spPr>
      </p:pic>
      <p:sp>
        <p:nvSpPr>
          <p:cNvPr id="8" name="TextBox 7"/>
          <p:cNvSpPr txBox="1"/>
          <p:nvPr/>
        </p:nvSpPr>
        <p:spPr>
          <a:xfrm>
            <a:off x="5276695" y="1755422"/>
            <a:ext cx="3024774" cy="2723823"/>
          </a:xfrm>
          <a:prstGeom prst="rect">
            <a:avLst/>
          </a:prstGeom>
          <a:noFill/>
        </p:spPr>
        <p:txBody>
          <a:bodyPr wrap="square" rtlCol="0">
            <a:spAutoFit/>
          </a:bodyPr>
          <a:lstStyle/>
          <a:p>
            <a:r>
              <a:rPr lang="en-US" sz="900" dirty="0" smtClean="0">
                <a:latin typeface="Lao Sangam MN"/>
                <a:cs typeface="Lao Sangam MN"/>
              </a:rPr>
              <a:t>The GA has had the support and commitment from the PVC and representatives from each of the schools were appointed to be part of the LCF GA team and contribute to </a:t>
            </a:r>
            <a:r>
              <a:rPr lang="en-US" sz="900" dirty="0" err="1" smtClean="0">
                <a:latin typeface="Lao Sangam MN"/>
                <a:cs typeface="Lao Sangam MN"/>
              </a:rPr>
              <a:t>realising</a:t>
            </a:r>
            <a:r>
              <a:rPr lang="en-US" sz="900" dirty="0" smtClean="0">
                <a:latin typeface="Lao Sangam MN"/>
                <a:cs typeface="Lao Sangam MN"/>
              </a:rPr>
              <a:t> aims. </a:t>
            </a:r>
          </a:p>
          <a:p>
            <a:endParaRPr lang="en-US" sz="900" dirty="0" smtClean="0">
              <a:latin typeface="Lao Sangam MN"/>
              <a:cs typeface="Lao Sangam MN"/>
            </a:endParaRPr>
          </a:p>
          <a:p>
            <a:r>
              <a:rPr lang="en-US" sz="900" dirty="0" smtClean="0">
                <a:latin typeface="Lao Sangam MN"/>
                <a:cs typeface="Lao Sangam MN"/>
              </a:rPr>
              <a:t>Challenges:</a:t>
            </a:r>
          </a:p>
          <a:p>
            <a:endParaRPr lang="en-US" sz="900" dirty="0" smtClean="0">
              <a:latin typeface="Lao Sangam MN"/>
              <a:cs typeface="Lao Sangam MN"/>
            </a:endParaRPr>
          </a:p>
          <a:p>
            <a:r>
              <a:rPr lang="en-US" sz="900" i="1" dirty="0" err="1" smtClean="0">
                <a:latin typeface="Lao Sangam MN"/>
                <a:cs typeface="Lao Sangam MN"/>
              </a:rPr>
              <a:t>Mobilising</a:t>
            </a:r>
            <a:r>
              <a:rPr lang="en-US" sz="900" i="1" dirty="0" smtClean="0">
                <a:latin typeface="Lao Sangam MN"/>
                <a:cs typeface="Lao Sangam MN"/>
              </a:rPr>
              <a:t> staff engagement </a:t>
            </a:r>
          </a:p>
          <a:p>
            <a:r>
              <a:rPr lang="en-US" sz="900" i="1" dirty="0" smtClean="0">
                <a:latin typeface="Lao Sangam MN"/>
                <a:cs typeface="Lao Sangam MN"/>
              </a:rPr>
              <a:t>Lack of ownership in and out of GA team</a:t>
            </a:r>
          </a:p>
          <a:p>
            <a:endParaRPr lang="en-US" sz="900" dirty="0" smtClean="0">
              <a:latin typeface="Lao Sangam MN"/>
              <a:cs typeface="Lao Sangam MN"/>
            </a:endParaRPr>
          </a:p>
          <a:p>
            <a:endParaRPr lang="en-US" sz="900" dirty="0" smtClean="0">
              <a:latin typeface="Lao Sangam MN"/>
              <a:cs typeface="Lao Sangam MN"/>
            </a:endParaRPr>
          </a:p>
          <a:p>
            <a:r>
              <a:rPr lang="en-US" sz="900" dirty="0" smtClean="0">
                <a:latin typeface="Lao Sangam MN"/>
                <a:cs typeface="Lao Sangam MN"/>
              </a:rPr>
              <a:t>Successes:</a:t>
            </a:r>
          </a:p>
          <a:p>
            <a:endParaRPr lang="en-US" sz="900" i="1" dirty="0" smtClean="0">
              <a:latin typeface="Lao Sangam MN"/>
              <a:cs typeface="Lao Sangam MN"/>
            </a:endParaRPr>
          </a:p>
          <a:p>
            <a:r>
              <a:rPr lang="en-US" sz="900" i="1" dirty="0" smtClean="0">
                <a:latin typeface="Lao Sangam MN"/>
                <a:cs typeface="Lao Sangam MN"/>
              </a:rPr>
              <a:t>LCF Sustainability Strategy team </a:t>
            </a:r>
          </a:p>
          <a:p>
            <a:r>
              <a:rPr lang="en-US" sz="900" i="1" dirty="0" smtClean="0">
                <a:latin typeface="Lao Sangam MN"/>
                <a:cs typeface="Lao Sangam MN"/>
              </a:rPr>
              <a:t>LCF Sustainability Officer role</a:t>
            </a:r>
          </a:p>
          <a:p>
            <a:endParaRPr lang="en-US" sz="900" dirty="0" smtClean="0">
              <a:latin typeface="Lao Sangam MN"/>
              <a:cs typeface="Lao Sangam MN"/>
            </a:endParaRPr>
          </a:p>
          <a:p>
            <a:endParaRPr lang="en-US" sz="900" dirty="0" smtClean="0">
              <a:latin typeface="Lao Sangam MN"/>
              <a:cs typeface="Lao Sangam MN"/>
            </a:endParaRPr>
          </a:p>
          <a:p>
            <a:endParaRPr lang="en-US" sz="900" dirty="0" smtClean="0">
              <a:latin typeface="Lao Sangam MN"/>
              <a:cs typeface="Lao Sangam MN"/>
            </a:endParaRPr>
          </a:p>
          <a:p>
            <a:endParaRPr lang="en-US" sz="900" dirty="0">
              <a:latin typeface="Lao Sangam MN"/>
              <a:cs typeface="Lao Sangam M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UAL_LOGO_LCF_AW_Full.jpg"/>
          <p:cNvPicPr>
            <a:picLocks noChangeAspect="1"/>
          </p:cNvPicPr>
          <p:nvPr/>
        </p:nvPicPr>
        <p:blipFill rotWithShape="1">
          <a:blip r:embed="rId3"/>
          <a:srcRect b="40021"/>
          <a:stretch/>
        </p:blipFill>
        <p:spPr>
          <a:xfrm>
            <a:off x="7772400" y="6377658"/>
            <a:ext cx="1132573" cy="266032"/>
          </a:xfrm>
          <a:prstGeom prst="rect">
            <a:avLst/>
          </a:prstGeom>
        </p:spPr>
      </p:pic>
      <p:pic>
        <p:nvPicPr>
          <p:cNvPr id="5" name="Picture 4" descr="csf_rbg_pink.jpg"/>
          <p:cNvPicPr>
            <a:picLocks noChangeAspect="1"/>
          </p:cNvPicPr>
          <p:nvPr/>
        </p:nvPicPr>
        <p:blipFill rotWithShape="1">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4923" b="23228"/>
          <a:stretch/>
        </p:blipFill>
        <p:spPr>
          <a:xfrm>
            <a:off x="224876" y="6040876"/>
            <a:ext cx="1788372" cy="694468"/>
          </a:xfrm>
          <a:prstGeom prst="rect">
            <a:avLst/>
          </a:prstGeom>
        </p:spPr>
      </p:pic>
      <p:cxnSp>
        <p:nvCxnSpPr>
          <p:cNvPr id="6" name="Straight Connector 5"/>
          <p:cNvCxnSpPr/>
          <p:nvPr/>
        </p:nvCxnSpPr>
        <p:spPr>
          <a:xfrm flipV="1">
            <a:off x="560240" y="1483381"/>
            <a:ext cx="8047327" cy="39702"/>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1866" y="1118917"/>
            <a:ext cx="5338333" cy="307777"/>
          </a:xfrm>
          <a:prstGeom prst="rect">
            <a:avLst/>
          </a:prstGeom>
          <a:noFill/>
        </p:spPr>
        <p:txBody>
          <a:bodyPr wrap="square" rtlCol="0">
            <a:spAutoFit/>
          </a:bodyPr>
          <a:lstStyle/>
          <a:p>
            <a:pPr>
              <a:spcAft>
                <a:spcPts val="600"/>
              </a:spcAft>
            </a:pPr>
            <a:r>
              <a:rPr lang="en-US" sz="1400" dirty="0" smtClean="0">
                <a:latin typeface="Lao Sangam MN"/>
              </a:rPr>
              <a:t>Bespoke journeys</a:t>
            </a:r>
            <a:endParaRPr lang="en-US" sz="1400" dirty="0">
              <a:latin typeface="Lao Sangam MN"/>
            </a:endParaRPr>
          </a:p>
        </p:txBody>
      </p:sp>
      <p:sp>
        <p:nvSpPr>
          <p:cNvPr id="10" name="TextBox 9"/>
          <p:cNvSpPr txBox="1"/>
          <p:nvPr/>
        </p:nvSpPr>
        <p:spPr>
          <a:xfrm>
            <a:off x="5412158" y="1755422"/>
            <a:ext cx="2800509" cy="3554820"/>
          </a:xfrm>
          <a:prstGeom prst="rect">
            <a:avLst/>
          </a:prstGeom>
          <a:noFill/>
        </p:spPr>
        <p:txBody>
          <a:bodyPr wrap="square" rtlCol="0">
            <a:spAutoFit/>
          </a:bodyPr>
          <a:lstStyle/>
          <a:p>
            <a:r>
              <a:rPr lang="en-US" sz="900" dirty="0" smtClean="0">
                <a:latin typeface="Lao Sangam MN"/>
                <a:cs typeface="Lao Sangam MN"/>
              </a:rPr>
              <a:t>Find ways of embedding sustainability opportunities into every student’s experience through formal and informal curriculum. </a:t>
            </a:r>
          </a:p>
          <a:p>
            <a:endParaRPr lang="en-US" sz="900" dirty="0" smtClean="0">
              <a:latin typeface="Lao Sangam MN"/>
              <a:cs typeface="Lao Sangam MN"/>
            </a:endParaRPr>
          </a:p>
          <a:p>
            <a:r>
              <a:rPr lang="en-US" sz="900" dirty="0" smtClean="0">
                <a:latin typeface="Lao Sangam MN"/>
                <a:cs typeface="Lao Sangam MN"/>
              </a:rPr>
              <a:t>This started with mapping the points of opportunity for students to engage with sustainability in their LCF experience.</a:t>
            </a:r>
          </a:p>
          <a:p>
            <a:endParaRPr lang="en-US" sz="900" dirty="0" smtClean="0">
              <a:latin typeface="Lao Sangam MN"/>
              <a:cs typeface="Lao Sangam MN"/>
            </a:endParaRPr>
          </a:p>
          <a:p>
            <a:r>
              <a:rPr lang="en-US" sz="900" dirty="0" smtClean="0">
                <a:latin typeface="Lao Sangam MN"/>
                <a:cs typeface="Lao Sangam MN"/>
              </a:rPr>
              <a:t>Challenges:</a:t>
            </a:r>
          </a:p>
          <a:p>
            <a:endParaRPr lang="en-US" sz="900" dirty="0" smtClean="0">
              <a:latin typeface="Lao Sangam MN"/>
              <a:cs typeface="Lao Sangam MN"/>
            </a:endParaRPr>
          </a:p>
          <a:p>
            <a:r>
              <a:rPr lang="en-US" sz="900" i="1" dirty="0" smtClean="0">
                <a:latin typeface="Lao Sangam MN"/>
                <a:cs typeface="Lao Sangam MN"/>
              </a:rPr>
              <a:t>Paths to embedding in formal curriculum</a:t>
            </a:r>
          </a:p>
          <a:p>
            <a:r>
              <a:rPr lang="en-US" sz="900" i="1" dirty="0" smtClean="0">
                <a:latin typeface="Lao Sangam MN"/>
                <a:cs typeface="Lao Sangam MN"/>
              </a:rPr>
              <a:t>Widespread student engagement</a:t>
            </a:r>
          </a:p>
          <a:p>
            <a:endParaRPr lang="en-US" sz="900" dirty="0" smtClean="0">
              <a:latin typeface="Lao Sangam MN"/>
              <a:cs typeface="Lao Sangam MN"/>
            </a:endParaRPr>
          </a:p>
          <a:p>
            <a:endParaRPr lang="en-US" sz="900" dirty="0" smtClean="0">
              <a:latin typeface="Lao Sangam MN"/>
              <a:cs typeface="Lao Sangam MN"/>
            </a:endParaRPr>
          </a:p>
          <a:p>
            <a:r>
              <a:rPr lang="en-US" sz="900" dirty="0" smtClean="0">
                <a:latin typeface="Lao Sangam MN"/>
                <a:cs typeface="Lao Sangam MN"/>
              </a:rPr>
              <a:t>Successes:</a:t>
            </a:r>
          </a:p>
          <a:p>
            <a:endParaRPr lang="en-US" sz="900" i="1" dirty="0" smtClean="0">
              <a:latin typeface="Lao Sangam MN"/>
              <a:cs typeface="Lao Sangam MN"/>
            </a:endParaRPr>
          </a:p>
          <a:p>
            <a:r>
              <a:rPr lang="en-US" sz="900" i="1" dirty="0" smtClean="0">
                <a:latin typeface="Lao Sangam MN"/>
                <a:cs typeface="Lao Sangam MN"/>
              </a:rPr>
              <a:t>Creation of Evolving Fashion Student Society</a:t>
            </a:r>
          </a:p>
          <a:p>
            <a:r>
              <a:rPr lang="en-US" sz="900" i="1" dirty="0" smtClean="0">
                <a:latin typeface="Lao Sangam MN"/>
                <a:cs typeface="Lao Sangam MN"/>
              </a:rPr>
              <a:t>Stronger links with Student Union</a:t>
            </a:r>
          </a:p>
          <a:p>
            <a:r>
              <a:rPr lang="en-US" sz="900" i="1" dirty="0" smtClean="0">
                <a:latin typeface="Lao Sangam MN"/>
                <a:cs typeface="Lao Sangam MN"/>
              </a:rPr>
              <a:t>VSC sustainability prompts</a:t>
            </a:r>
          </a:p>
          <a:p>
            <a:r>
              <a:rPr lang="en-US" sz="900" i="1" dirty="0" smtClean="0">
                <a:latin typeface="Lao Sangam MN"/>
                <a:cs typeface="Lao Sangam MN"/>
              </a:rPr>
              <a:t>Student led activities – </a:t>
            </a:r>
            <a:r>
              <a:rPr lang="en-US" sz="900" i="1" dirty="0" err="1" smtClean="0">
                <a:latin typeface="Lao Sangam MN"/>
                <a:cs typeface="Lao Sangam MN"/>
              </a:rPr>
              <a:t>eg</a:t>
            </a:r>
            <a:r>
              <a:rPr lang="en-US" sz="900" i="1" dirty="0" smtClean="0">
                <a:latin typeface="Lao Sangam MN"/>
                <a:cs typeface="Lao Sangam MN"/>
              </a:rPr>
              <a:t> Fashion revolution</a:t>
            </a:r>
          </a:p>
          <a:p>
            <a:endParaRPr lang="en-US" sz="900" i="1" dirty="0" smtClean="0">
              <a:latin typeface="Lao Sangam MN"/>
              <a:cs typeface="Lao Sangam MN"/>
            </a:endParaRPr>
          </a:p>
          <a:p>
            <a:endParaRPr lang="en-US" sz="900" dirty="0" smtClean="0">
              <a:latin typeface="Lao Sangam MN"/>
              <a:cs typeface="Lao Sangam MN"/>
            </a:endParaRPr>
          </a:p>
          <a:p>
            <a:endParaRPr lang="en-US" sz="900" dirty="0" smtClean="0">
              <a:latin typeface="Lao Sangam MN"/>
              <a:cs typeface="Lao Sangam MN"/>
            </a:endParaRPr>
          </a:p>
          <a:p>
            <a:endParaRPr lang="en-US" sz="900" dirty="0" smtClean="0">
              <a:latin typeface="Lao Sangam MN"/>
              <a:cs typeface="Lao Sangam MN"/>
            </a:endParaRPr>
          </a:p>
          <a:p>
            <a:endParaRPr lang="en-US" sz="900" dirty="0">
              <a:latin typeface="Lao Sangam MN"/>
              <a:cs typeface="Lao Sangam MN"/>
            </a:endParaRPr>
          </a:p>
        </p:txBody>
      </p:sp>
      <p:pic>
        <p:nvPicPr>
          <p:cNvPr id="11" name="Picture 10" descr="542356fd355ad40fbfaf95f189d14de589c42b8a_m.jpg"/>
          <p:cNvPicPr>
            <a:picLocks noChangeAspect="1"/>
          </p:cNvPicPr>
          <p:nvPr/>
        </p:nvPicPr>
        <p:blipFill>
          <a:blip r:embed="rId5"/>
          <a:stretch>
            <a:fillRect/>
          </a:stretch>
        </p:blipFill>
        <p:spPr>
          <a:xfrm>
            <a:off x="626533" y="1742208"/>
            <a:ext cx="4597400" cy="304577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UAL_LOGO_LCF_AW_Full.jpg"/>
          <p:cNvPicPr>
            <a:picLocks noChangeAspect="1"/>
          </p:cNvPicPr>
          <p:nvPr/>
        </p:nvPicPr>
        <p:blipFill rotWithShape="1">
          <a:blip r:embed="rId3"/>
          <a:srcRect b="40021"/>
          <a:stretch/>
        </p:blipFill>
        <p:spPr>
          <a:xfrm>
            <a:off x="7772400" y="6377658"/>
            <a:ext cx="1132573" cy="266032"/>
          </a:xfrm>
          <a:prstGeom prst="rect">
            <a:avLst/>
          </a:prstGeom>
        </p:spPr>
      </p:pic>
      <p:pic>
        <p:nvPicPr>
          <p:cNvPr id="5" name="Picture 4" descr="csf_rbg_pink.jpg"/>
          <p:cNvPicPr>
            <a:picLocks noChangeAspect="1"/>
          </p:cNvPicPr>
          <p:nvPr/>
        </p:nvPicPr>
        <p:blipFill rotWithShape="1">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4923" b="23228"/>
          <a:stretch/>
        </p:blipFill>
        <p:spPr>
          <a:xfrm>
            <a:off x="224876" y="6040876"/>
            <a:ext cx="1788372" cy="694468"/>
          </a:xfrm>
          <a:prstGeom prst="rect">
            <a:avLst/>
          </a:prstGeom>
        </p:spPr>
      </p:pic>
      <p:cxnSp>
        <p:nvCxnSpPr>
          <p:cNvPr id="6" name="Straight Connector 5"/>
          <p:cNvCxnSpPr/>
          <p:nvPr/>
        </p:nvCxnSpPr>
        <p:spPr>
          <a:xfrm flipV="1">
            <a:off x="560240" y="1483381"/>
            <a:ext cx="8047327" cy="39702"/>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1866" y="1118261"/>
            <a:ext cx="5338333" cy="307777"/>
          </a:xfrm>
          <a:prstGeom prst="rect">
            <a:avLst/>
          </a:prstGeom>
          <a:noFill/>
        </p:spPr>
        <p:txBody>
          <a:bodyPr wrap="square" rtlCol="0">
            <a:spAutoFit/>
          </a:bodyPr>
          <a:lstStyle/>
          <a:p>
            <a:pPr>
              <a:spcAft>
                <a:spcPts val="600"/>
              </a:spcAft>
            </a:pPr>
            <a:r>
              <a:rPr lang="en-US" sz="1400" dirty="0" smtClean="0">
                <a:latin typeface="Lao Sangam MN"/>
              </a:rPr>
              <a:t>Systems of people and places</a:t>
            </a:r>
            <a:endParaRPr lang="en-US" sz="1400" dirty="0">
              <a:latin typeface="Lao Sangam MN"/>
            </a:endParaRPr>
          </a:p>
        </p:txBody>
      </p:sp>
      <p:sp>
        <p:nvSpPr>
          <p:cNvPr id="9" name="TextBox 8"/>
          <p:cNvSpPr txBox="1"/>
          <p:nvPr/>
        </p:nvSpPr>
        <p:spPr>
          <a:xfrm>
            <a:off x="4367812" y="1795209"/>
            <a:ext cx="3024774" cy="3277821"/>
          </a:xfrm>
          <a:prstGeom prst="rect">
            <a:avLst/>
          </a:prstGeom>
          <a:noFill/>
        </p:spPr>
        <p:txBody>
          <a:bodyPr wrap="square" rtlCol="0">
            <a:spAutoFit/>
          </a:bodyPr>
          <a:lstStyle/>
          <a:p>
            <a:r>
              <a:rPr lang="en-US" sz="900" dirty="0" smtClean="0">
                <a:latin typeface="Lao Sangam MN"/>
                <a:cs typeface="Lao Sangam MN"/>
              </a:rPr>
              <a:t>GA enabled a sharing of best practices across a network of higher education institutions and highlighted the importance create a greater sense of </a:t>
            </a:r>
            <a:r>
              <a:rPr lang="en-US" sz="900" dirty="0" smtClean="0">
                <a:latin typeface="Lao Sangam MN"/>
                <a:cs typeface="Lao Sangam MN"/>
              </a:rPr>
              <a:t>connectivity within and outside the college.</a:t>
            </a:r>
          </a:p>
          <a:p>
            <a:endParaRPr lang="en-US" sz="900" dirty="0" smtClean="0">
              <a:latin typeface="Lao Sangam MN"/>
              <a:cs typeface="Lao Sangam MN"/>
            </a:endParaRPr>
          </a:p>
          <a:p>
            <a:endParaRPr lang="en-US" sz="900" dirty="0" smtClean="0">
              <a:latin typeface="Lao Sangam MN"/>
              <a:cs typeface="Lao Sangam MN"/>
            </a:endParaRPr>
          </a:p>
          <a:p>
            <a:r>
              <a:rPr lang="en-US" sz="900" dirty="0" smtClean="0">
                <a:latin typeface="Lao Sangam MN"/>
                <a:cs typeface="Lao Sangam MN"/>
              </a:rPr>
              <a:t>Challenges:</a:t>
            </a:r>
          </a:p>
          <a:p>
            <a:endParaRPr lang="en-US" sz="900" dirty="0" smtClean="0">
              <a:latin typeface="Lao Sangam MN"/>
              <a:cs typeface="Lao Sangam MN"/>
            </a:endParaRPr>
          </a:p>
          <a:p>
            <a:r>
              <a:rPr lang="en-US" sz="900" i="1" dirty="0" smtClean="0">
                <a:latin typeface="Lao Sangam MN"/>
                <a:cs typeface="Lao Sangam MN"/>
              </a:rPr>
              <a:t>Creating a sense of community for staff and students</a:t>
            </a:r>
          </a:p>
          <a:p>
            <a:r>
              <a:rPr lang="en-US" sz="900" i="1" dirty="0" smtClean="0">
                <a:latin typeface="Lao Sangam MN"/>
                <a:cs typeface="Lao Sangam MN"/>
              </a:rPr>
              <a:t>Engaging with the GA network in a meaningful way</a:t>
            </a:r>
          </a:p>
          <a:p>
            <a:endParaRPr lang="en-US" sz="900" dirty="0" smtClean="0">
              <a:latin typeface="Lao Sangam MN"/>
              <a:cs typeface="Lao Sangam MN"/>
            </a:endParaRPr>
          </a:p>
          <a:p>
            <a:endParaRPr lang="en-US" sz="900" dirty="0" smtClean="0">
              <a:latin typeface="Lao Sangam MN"/>
              <a:cs typeface="Lao Sangam MN"/>
            </a:endParaRPr>
          </a:p>
          <a:p>
            <a:r>
              <a:rPr lang="en-US" sz="900" dirty="0" smtClean="0">
                <a:latin typeface="Lao Sangam MN"/>
                <a:cs typeface="Lao Sangam MN"/>
              </a:rPr>
              <a:t>Successes:</a:t>
            </a:r>
          </a:p>
          <a:p>
            <a:endParaRPr lang="en-US" sz="900" i="1" dirty="0" smtClean="0">
              <a:latin typeface="Lao Sangam MN"/>
              <a:cs typeface="Lao Sangam MN"/>
            </a:endParaRPr>
          </a:p>
          <a:p>
            <a:r>
              <a:rPr lang="en-US" sz="900" i="1" dirty="0" smtClean="0">
                <a:latin typeface="Lao Sangam MN"/>
                <a:cs typeface="Lao Sangam MN"/>
              </a:rPr>
              <a:t>Development of social responsibility initiative</a:t>
            </a:r>
            <a:r>
              <a:rPr lang="en-US" sz="900" i="1" dirty="0" smtClean="0">
                <a:latin typeface="Lao Sangam MN"/>
                <a:cs typeface="Lao Sangam MN"/>
              </a:rPr>
              <a:t> and review of community engagement</a:t>
            </a:r>
          </a:p>
          <a:p>
            <a:r>
              <a:rPr lang="en-US" sz="900" i="1" dirty="0" smtClean="0">
                <a:latin typeface="Lao Sangam MN"/>
                <a:cs typeface="Lao Sangam MN"/>
              </a:rPr>
              <a:t>LCF College Conference on Sustainability</a:t>
            </a:r>
          </a:p>
          <a:p>
            <a:r>
              <a:rPr lang="en-US" sz="900" i="1" dirty="0" smtClean="0">
                <a:latin typeface="Lao Sangam MN"/>
                <a:cs typeface="Lao Sangam MN"/>
              </a:rPr>
              <a:t>UAL Teaching and Learning </a:t>
            </a:r>
            <a:r>
              <a:rPr lang="en-US" sz="900" i="1" dirty="0" smtClean="0">
                <a:latin typeface="Lao Sangam MN"/>
                <a:cs typeface="Lao Sangam MN"/>
              </a:rPr>
              <a:t>Day</a:t>
            </a:r>
          </a:p>
          <a:p>
            <a:r>
              <a:rPr lang="en-US" sz="900" i="1" dirty="0" smtClean="0">
                <a:latin typeface="Lao Sangam MN"/>
                <a:cs typeface="Lao Sangam MN"/>
              </a:rPr>
              <a:t>MA Fashion Futures Story gathering</a:t>
            </a:r>
            <a:endParaRPr lang="en-US" sz="900" i="1" dirty="0" smtClean="0">
              <a:latin typeface="Lao Sangam MN"/>
              <a:cs typeface="Lao Sangam MN"/>
            </a:endParaRPr>
          </a:p>
          <a:p>
            <a:endParaRPr lang="en-US" sz="900" dirty="0" smtClean="0">
              <a:latin typeface="Lao Sangam MN"/>
              <a:cs typeface="Lao Sangam MN"/>
            </a:endParaRPr>
          </a:p>
          <a:p>
            <a:endParaRPr lang="en-US" sz="900" dirty="0" smtClean="0">
              <a:latin typeface="Lao Sangam MN"/>
              <a:cs typeface="Lao Sangam MN"/>
            </a:endParaRPr>
          </a:p>
          <a:p>
            <a:endParaRPr lang="en-US" sz="900" dirty="0" smtClean="0">
              <a:latin typeface="Lao Sangam MN"/>
              <a:cs typeface="Lao Sangam MN"/>
            </a:endParaRPr>
          </a:p>
          <a:p>
            <a:endParaRPr lang="en-US" sz="900" dirty="0">
              <a:latin typeface="Lao Sangam MN"/>
              <a:cs typeface="Lao Sangam MN"/>
            </a:endParaRPr>
          </a:p>
        </p:txBody>
      </p:sp>
      <p:pic>
        <p:nvPicPr>
          <p:cNvPr id="13" name="Picture 12" descr="EVERYTHING IS CONNECTED.jpg"/>
          <p:cNvPicPr>
            <a:picLocks noChangeAspect="1"/>
          </p:cNvPicPr>
          <p:nvPr/>
        </p:nvPicPr>
        <p:blipFill>
          <a:blip r:embed="rId5"/>
          <a:stretch>
            <a:fillRect/>
          </a:stretch>
        </p:blipFill>
        <p:spPr>
          <a:xfrm>
            <a:off x="663082" y="1795209"/>
            <a:ext cx="3509611" cy="330172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UAL_LOGO_LCF_AW_Full.jpg"/>
          <p:cNvPicPr>
            <a:picLocks noChangeAspect="1"/>
          </p:cNvPicPr>
          <p:nvPr/>
        </p:nvPicPr>
        <p:blipFill rotWithShape="1">
          <a:blip r:embed="rId2"/>
          <a:srcRect b="40021"/>
          <a:stretch/>
        </p:blipFill>
        <p:spPr>
          <a:xfrm>
            <a:off x="7772400" y="6377658"/>
            <a:ext cx="1132573" cy="266032"/>
          </a:xfrm>
          <a:prstGeom prst="rect">
            <a:avLst/>
          </a:prstGeom>
        </p:spPr>
      </p:pic>
      <p:pic>
        <p:nvPicPr>
          <p:cNvPr id="5" name="Picture 4" descr="csf_rbg_pink.jpg"/>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4923" b="23228"/>
          <a:stretch/>
        </p:blipFill>
        <p:spPr>
          <a:xfrm>
            <a:off x="224876" y="6040876"/>
            <a:ext cx="1788372" cy="694468"/>
          </a:xfrm>
          <a:prstGeom prst="rect">
            <a:avLst/>
          </a:prstGeom>
        </p:spPr>
      </p:pic>
      <p:cxnSp>
        <p:nvCxnSpPr>
          <p:cNvPr id="6" name="Straight Connector 5"/>
          <p:cNvCxnSpPr/>
          <p:nvPr/>
        </p:nvCxnSpPr>
        <p:spPr>
          <a:xfrm flipV="1">
            <a:off x="560240" y="1483381"/>
            <a:ext cx="8047327" cy="39702"/>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1866" y="1103083"/>
            <a:ext cx="5338333" cy="307777"/>
          </a:xfrm>
          <a:prstGeom prst="rect">
            <a:avLst/>
          </a:prstGeom>
          <a:noFill/>
        </p:spPr>
        <p:txBody>
          <a:bodyPr wrap="square" rtlCol="0">
            <a:spAutoFit/>
          </a:bodyPr>
          <a:lstStyle/>
          <a:p>
            <a:pPr>
              <a:spcAft>
                <a:spcPts val="600"/>
              </a:spcAft>
            </a:pPr>
            <a:r>
              <a:rPr lang="en-US" sz="1400" dirty="0" smtClean="0">
                <a:latin typeface="Lao Sangam MN"/>
              </a:rPr>
              <a:t>Next steps</a:t>
            </a:r>
            <a:endParaRPr lang="en-US" sz="1400" dirty="0">
              <a:latin typeface="Lao Sangam MN"/>
            </a:endParaRPr>
          </a:p>
        </p:txBody>
      </p:sp>
      <p:sp>
        <p:nvSpPr>
          <p:cNvPr id="28" name="TextBox 27"/>
          <p:cNvSpPr txBox="1"/>
          <p:nvPr/>
        </p:nvSpPr>
        <p:spPr>
          <a:xfrm>
            <a:off x="5313303" y="1756379"/>
            <a:ext cx="3024774" cy="507831"/>
          </a:xfrm>
          <a:prstGeom prst="rect">
            <a:avLst/>
          </a:prstGeom>
          <a:noFill/>
        </p:spPr>
        <p:txBody>
          <a:bodyPr wrap="square" rtlCol="0">
            <a:spAutoFit/>
          </a:bodyPr>
          <a:lstStyle/>
          <a:p>
            <a:r>
              <a:rPr lang="en-US" sz="900" dirty="0" smtClean="0">
                <a:latin typeface="Lao Sangam MN"/>
                <a:cs typeface="Lao Sangam MN"/>
              </a:rPr>
              <a:t>How can we transform art and design education at UAL so that sustainability is a core part of our culture and practice?</a:t>
            </a:r>
            <a:endParaRPr lang="en-US" sz="900" dirty="0">
              <a:latin typeface="Lao Sangam MN"/>
              <a:cs typeface="Lao Sangam MN"/>
            </a:endParaRPr>
          </a:p>
        </p:txBody>
      </p:sp>
      <p:pic>
        <p:nvPicPr>
          <p:cNvPr id="8" name="Picture 7" descr="andreas_amador.jpg"/>
          <p:cNvPicPr>
            <a:picLocks noChangeAspect="1"/>
          </p:cNvPicPr>
          <p:nvPr/>
        </p:nvPicPr>
        <p:blipFill>
          <a:blip r:embed="rId4"/>
          <a:srcRect l="2813" t="4138" r="2500" b="6207"/>
          <a:stretch>
            <a:fillRect/>
          </a:stretch>
        </p:blipFill>
        <p:spPr>
          <a:xfrm>
            <a:off x="667048" y="1756379"/>
            <a:ext cx="4519756" cy="290875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593</TotalTime>
  <Words>433</Words>
  <Application>Microsoft Macintosh PowerPoint</Application>
  <PresentationFormat>On-screen Show (4:3)</PresentationFormat>
  <Paragraphs>81</Paragraphs>
  <Slides>6</Slides>
  <Notes>3</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Company>University of the Arts London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Renee Cuoco</dc:creator>
  <cp:lastModifiedBy>Renee Cuoco</cp:lastModifiedBy>
  <cp:revision>21</cp:revision>
  <dcterms:created xsi:type="dcterms:W3CDTF">2014-07-01T11:17:46Z</dcterms:created>
  <dcterms:modified xsi:type="dcterms:W3CDTF">2014-07-01T11:25:21Z</dcterms:modified>
</cp:coreProperties>
</file>