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4" r:id="rId3"/>
    <p:sldId id="280" r:id="rId4"/>
    <p:sldId id="320" r:id="rId5"/>
    <p:sldId id="321" r:id="rId6"/>
    <p:sldId id="322" r:id="rId7"/>
    <p:sldId id="323" r:id="rId8"/>
    <p:sldId id="324" r:id="rId9"/>
    <p:sldId id="319" r:id="rId10"/>
    <p:sldId id="283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69459" autoAdjust="0"/>
  </p:normalViewPr>
  <p:slideViewPr>
    <p:cSldViewPr snapToGrid="0" snapToObjects="1">
      <p:cViewPr>
        <p:scale>
          <a:sx n="55" d="100"/>
          <a:sy n="55" d="100"/>
        </p:scale>
        <p:origin x="-131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E2F6-6026-3D45-8208-E79D180AB3EF}" type="datetimeFigureOut">
              <a:rPr lang="en-US" smtClean="0">
                <a:latin typeface="Arial"/>
              </a:rPr>
              <a:pPr/>
              <a:t>7/1/2014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98FED-EED0-4448-87AD-AE9AF645AC3C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612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C5D33D00-4BF7-0B41-A8D3-ED2E802E64CF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A8504A0-751B-F342-BA02-EB8DF62D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07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8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2192216" y="5616541"/>
            <a:ext cx="630701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92216" y="1524001"/>
            <a:ext cx="6307015" cy="3797300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8000" b="1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192216" y="5929313"/>
            <a:ext cx="6307015" cy="639762"/>
          </a:xfrm>
        </p:spPr>
        <p:txBody>
          <a:bodyPr lIns="0" tIns="0" rIns="0" bIns="0" anchor="t" anchorCtr="0"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UAL_Logo_White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06000"/>
            <a:ext cx="3251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0" y="1530000"/>
            <a:ext cx="7290000" cy="4537075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06000"/>
            <a:ext cx="3251200" cy="889000"/>
          </a:xfrm>
          <a:prstGeom prst="rect">
            <a:avLst/>
          </a:prstGeom>
        </p:spPr>
      </p:pic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2192216" y="5616541"/>
            <a:ext cx="6307015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tx1"/>
                </a:solidFill>
              </a:ln>
              <a:latin typeface="Arial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192216" y="5929313"/>
            <a:ext cx="6307015" cy="639762"/>
          </a:xfrm>
        </p:spPr>
        <p:txBody>
          <a:bodyPr lIns="0" tIns="0" rIns="0" bIns="0" anchor="t" anchorCtr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2216" y="1524001"/>
            <a:ext cx="6307015" cy="3797300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8000" b="1" cap="none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1332000" y="1530000"/>
            <a:ext cx="7290000" cy="4507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,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2141999"/>
            <a:ext cx="7290000" cy="39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1333500" y="1307368"/>
            <a:ext cx="7290000" cy="63976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1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530000"/>
            <a:ext cx="7290000" cy="4508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,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33500" y="2142000"/>
            <a:ext cx="3510000" cy="39600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5105600" y="2141999"/>
            <a:ext cx="3510000" cy="39600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333500" y="1307368"/>
            <a:ext cx="7290000" cy="63976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33500" y="1530000"/>
            <a:ext cx="3505200" cy="4508497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5105600" y="1530000"/>
            <a:ext cx="3505200" cy="4508497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333500" y="6261100"/>
            <a:ext cx="729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47900" y="180000"/>
            <a:ext cx="63756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729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"/>
          <p:cNvSpPr>
            <a:spLocks noGrp="1"/>
          </p:cNvSpPr>
          <p:nvPr>
            <p:ph type="pic" idx="1"/>
          </p:nvPr>
        </p:nvSpPr>
        <p:spPr>
          <a:xfrm>
            <a:off x="1333500" y="1530000"/>
            <a:ext cx="7290000" cy="4537075"/>
          </a:xfrm>
        </p:spPr>
      </p:sp>
      <p:pic>
        <p:nvPicPr>
          <p:cNvPr id="8" name="Picture 7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03200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562102"/>
            <a:ext cx="7290000" cy="4508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 Click to edit Master text styles</a:t>
            </a:r>
          </a:p>
          <a:p>
            <a:pPr lvl="1"/>
            <a:r>
              <a:rPr lang="en-GB" dirty="0" smtClean="0"/>
              <a:t> Second level</a:t>
            </a:r>
          </a:p>
          <a:p>
            <a:pPr lvl="2"/>
            <a:r>
              <a:rPr lang="en-GB" dirty="0" smtClean="0"/>
              <a:t> Third level</a:t>
            </a:r>
          </a:p>
          <a:p>
            <a:pPr lvl="3"/>
            <a:r>
              <a:rPr lang="en-GB" dirty="0" smtClean="0"/>
              <a:t> Fourth level</a:t>
            </a:r>
          </a:p>
          <a:p>
            <a:pPr lvl="4"/>
            <a:r>
              <a:rPr lang="en-GB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64" r:id="rId6"/>
    <p:sldLayoutId id="2147483652" r:id="rId7"/>
    <p:sldLayoutId id="2147483654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2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360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2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504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2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648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2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792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2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User_talk:Herbythy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myTms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User_talk:Herbythy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ISPN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1" y="1292367"/>
            <a:ext cx="4297061" cy="28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1074706" y="1518248"/>
            <a:ext cx="3652570" cy="45202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2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20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6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6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themes would you like addressed next year?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should the </a:t>
            </a:r>
            <a:r>
              <a:rPr lang="en-GB" dirty="0" err="1" smtClean="0"/>
              <a:t>CoP</a:t>
            </a:r>
            <a:r>
              <a:rPr lang="en-GB" dirty="0" smtClean="0"/>
              <a:t> do?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can you contribute?</a:t>
            </a:r>
            <a:endParaRPr lang="en-GB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05476" y="1515371"/>
            <a:ext cx="3652570" cy="45202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2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20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6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6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ar</a:t>
            </a:r>
            <a:r>
              <a:rPr lang="en-GB" dirty="0" smtClean="0"/>
              <a:t>e your evaluative thoughts re the </a:t>
            </a:r>
            <a:r>
              <a:rPr lang="en-GB" dirty="0" err="1" smtClean="0"/>
              <a:t>CoP.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Please indicat</a:t>
            </a:r>
            <a:r>
              <a:rPr lang="en-GB" dirty="0" smtClean="0"/>
              <a:t>e if you came to 1 or 2 sessions this year.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47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3501" y="1315441"/>
            <a:ext cx="781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Welcome </a:t>
            </a:r>
            <a:r>
              <a:rPr lang="en-GB" sz="2400" dirty="0"/>
              <a:t>and context of </a:t>
            </a:r>
            <a:r>
              <a:rPr lang="en-GB" sz="2400" dirty="0" err="1"/>
              <a:t>CoP</a:t>
            </a:r>
            <a:r>
              <a:rPr lang="en-GB" sz="2400" dirty="0"/>
              <a:t>                        </a:t>
            </a:r>
            <a:r>
              <a:rPr lang="en-GB" sz="2400" dirty="0" smtClean="0"/>
              <a:t>-</a:t>
            </a: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</a:t>
            </a:r>
            <a:r>
              <a:rPr lang="en-GB" sz="2400" dirty="0"/>
              <a:t>RE-search project</a:t>
            </a:r>
            <a:r>
              <a:rPr lang="en-GB" sz="2400" dirty="0" smtClean="0"/>
              <a:t>” – </a:t>
            </a:r>
            <a:r>
              <a:rPr lang="en-GB" sz="2400" dirty="0"/>
              <a:t>Gary Campbell, </a:t>
            </a:r>
            <a:r>
              <a:rPr lang="en-GB" sz="2400" dirty="0" smtClean="0"/>
              <a:t>CSM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“S</a:t>
            </a:r>
            <a:r>
              <a:rPr lang="en-GB" sz="2400" dirty="0"/>
              <a:t>. Log</a:t>
            </a:r>
            <a:r>
              <a:rPr lang="en-GB" sz="2400" dirty="0" smtClean="0"/>
              <a:t>” – </a:t>
            </a:r>
            <a:r>
              <a:rPr lang="en-GB" sz="2400" dirty="0"/>
              <a:t>Jane Penty, </a:t>
            </a:r>
            <a:r>
              <a:rPr lang="en-GB" sz="2400" dirty="0" smtClean="0"/>
              <a:t>CSM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“Critical </a:t>
            </a:r>
            <a:r>
              <a:rPr lang="en-GB" sz="2400" dirty="0"/>
              <a:t>Mass” &amp; “Survival 2014</a:t>
            </a:r>
            <a:r>
              <a:rPr lang="en-GB" sz="2400" dirty="0" smtClean="0"/>
              <a:t>” – </a:t>
            </a:r>
            <a:r>
              <a:rPr lang="en-GB" sz="2400" dirty="0"/>
              <a:t>Sarah Temple, </a:t>
            </a:r>
            <a:r>
              <a:rPr lang="en-GB" sz="2400" dirty="0" smtClean="0"/>
              <a:t>LCC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“The </a:t>
            </a:r>
            <a:r>
              <a:rPr lang="en-GB" sz="2400" dirty="0"/>
              <a:t>Green Academy” @ </a:t>
            </a:r>
            <a:r>
              <a:rPr lang="en-GB" sz="2400" dirty="0" smtClean="0"/>
              <a:t>LCF – </a:t>
            </a:r>
            <a:r>
              <a:rPr lang="en-GB" sz="2400" dirty="0"/>
              <a:t>Centre for Sustainable </a:t>
            </a:r>
            <a:r>
              <a:rPr lang="en-GB" sz="2400" dirty="0" smtClean="0"/>
              <a:t>Fashion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“Communication </a:t>
            </a:r>
            <a:r>
              <a:rPr lang="en-GB" sz="2400" dirty="0"/>
              <a:t>Design for Sustainability”  </a:t>
            </a:r>
            <a:r>
              <a:rPr lang="en-GB" sz="2400" dirty="0" smtClean="0"/>
              <a:t>– </a:t>
            </a:r>
            <a:r>
              <a:rPr lang="en-GB" sz="2400" dirty="0"/>
              <a:t>Joana De Oliveira Casaca E Lemos,  CSM                             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“</a:t>
            </a:r>
            <a:r>
              <a:rPr lang="en-GB" sz="2400" dirty="0"/>
              <a:t>Sustainability in the Curriculum</a:t>
            </a:r>
            <a:r>
              <a:rPr lang="en-GB" sz="2400" dirty="0" smtClean="0"/>
              <a:t>”  </a:t>
            </a:r>
            <a:r>
              <a:rPr lang="en-GB" sz="2400" dirty="0"/>
              <a:t>– </a:t>
            </a:r>
            <a:r>
              <a:rPr lang="en-GB" sz="2400" dirty="0" smtClean="0"/>
              <a:t>Antony, </a:t>
            </a:r>
            <a:r>
              <a:rPr lang="en-GB" sz="2400" dirty="0"/>
              <a:t>CLTAD</a:t>
            </a:r>
          </a:p>
          <a:p>
            <a:r>
              <a:rPr lang="en-GB" sz="2400" dirty="0" smtClean="0"/>
              <a:t>	Quality </a:t>
            </a:r>
            <a:r>
              <a:rPr lang="en-GB" sz="2400" dirty="0"/>
              <a:t>Enhancement Booklet                    </a:t>
            </a:r>
          </a:p>
          <a:p>
            <a:r>
              <a:rPr lang="en-GB" sz="2400" dirty="0" smtClean="0"/>
              <a:t>	Themes </a:t>
            </a:r>
            <a:r>
              <a:rPr lang="en-GB" sz="2400" dirty="0"/>
              <a:t>for Next Year                                     </a:t>
            </a:r>
          </a:p>
          <a:p>
            <a:r>
              <a:rPr lang="en-GB" sz="2400" dirty="0" smtClean="0"/>
              <a:t>	Funding </a:t>
            </a:r>
            <a:r>
              <a:rPr lang="en-GB" sz="2400" dirty="0"/>
              <a:t>Opportunities, Events &amp; </a:t>
            </a:r>
            <a:r>
              <a:rPr lang="en-GB" sz="2400" dirty="0" err="1"/>
              <a:t>Eval</a:t>
            </a:r>
            <a:r>
              <a:rPr lang="en-GB" sz="2400" dirty="0"/>
              <a:t>.    </a:t>
            </a:r>
          </a:p>
        </p:txBody>
      </p:sp>
    </p:spTree>
    <p:extLst>
      <p:ext uri="{BB962C8B-B14F-4D97-AF65-F5344CB8AC3E}">
        <p14:creationId xmlns:p14="http://schemas.microsoft.com/office/powerpoint/2010/main" val="33604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Sustainability in the Curriculum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Booklet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352" y="3701365"/>
            <a:ext cx="373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Photo by </a:t>
            </a:r>
            <a:r>
              <a:rPr lang="en-GB" dirty="0" smtClean="0">
                <a:hlinkClick r:id="rId2"/>
              </a:rPr>
              <a:t>Herbythyme</a:t>
            </a:r>
            <a:r>
              <a:rPr lang="en-GB" dirty="0" smtClean="0"/>
              <a:t> CC BY-SA 3.0 / Cropped from original</a:t>
            </a:r>
            <a:endParaRPr lang="en-GB" dirty="0"/>
          </a:p>
        </p:txBody>
      </p:sp>
      <p:pic>
        <p:nvPicPr>
          <p:cNvPr id="10" name="Picture 9" descr="Unhelpful_sign.jpg"/>
          <p:cNvPicPr>
            <a:picLocks noChangeAspect="1"/>
          </p:cNvPicPr>
          <p:nvPr/>
        </p:nvPicPr>
        <p:blipFill>
          <a:blip r:embed="rId3"/>
          <a:srcRect l="17361" t="28505" r="35000" b="14129"/>
          <a:stretch>
            <a:fillRect/>
          </a:stretch>
        </p:blipFill>
        <p:spPr>
          <a:xfrm>
            <a:off x="4762352" y="265330"/>
            <a:ext cx="4031489" cy="34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Paradigmatic Approaches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b="5628"/>
          <a:stretch/>
        </p:blipFill>
        <p:spPr>
          <a:xfrm>
            <a:off x="276044" y="382977"/>
            <a:ext cx="8705488" cy="6104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"/>
          <a:stretch/>
        </p:blipFill>
        <p:spPr>
          <a:xfrm>
            <a:off x="61819" y="379284"/>
            <a:ext cx="4572000" cy="61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b="5921"/>
          <a:stretch/>
        </p:blipFill>
        <p:spPr>
          <a:xfrm>
            <a:off x="276044" y="290133"/>
            <a:ext cx="8705488" cy="61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b="5862"/>
          <a:stretch/>
        </p:blipFill>
        <p:spPr>
          <a:xfrm>
            <a:off x="345834" y="275374"/>
            <a:ext cx="8591131" cy="6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Helvetica"/>
                <a:cs typeface="Helvetica"/>
              </a:rPr>
              <a:t>Sustainability </a:t>
            </a:r>
            <a:r>
              <a:rPr lang="en-GB" sz="1800" b="1" dirty="0">
                <a:solidFill>
                  <a:srgbClr val="000000"/>
                </a:solidFill>
                <a:latin typeface="Helvetica"/>
                <a:cs typeface="Helvetica"/>
              </a:rPr>
              <a:t>projects should address one or more </a:t>
            </a:r>
            <a:r>
              <a:rPr lang="en-GB" sz="1800" b="1" dirty="0" smtClean="0">
                <a:solidFill>
                  <a:srgbClr val="000000"/>
                </a:solidFill>
                <a:latin typeface="Helvetica"/>
                <a:cs typeface="Helvetica"/>
              </a:rPr>
              <a:t>themes:</a:t>
            </a:r>
          </a:p>
          <a:p>
            <a:pPr lvl="4"/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Develop </a:t>
            </a:r>
            <a:r>
              <a:rPr lang="en-GB" sz="1800" dirty="0">
                <a:solidFill>
                  <a:srgbClr val="000000"/>
                </a:solidFill>
                <a:latin typeface="Helvetica"/>
                <a:cs typeface="Helvetica"/>
              </a:rPr>
              <a:t>Sustainability </a:t>
            </a:r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Literacy</a:t>
            </a:r>
          </a:p>
          <a:p>
            <a:pPr lvl="4"/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Pedagogy </a:t>
            </a:r>
            <a:r>
              <a:rPr lang="en-GB" sz="1800" dirty="0">
                <a:solidFill>
                  <a:srgbClr val="000000"/>
                </a:solidFill>
                <a:latin typeface="Helvetica"/>
                <a:cs typeface="Helvetica"/>
              </a:rPr>
              <a:t>for </a:t>
            </a:r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Sustainability</a:t>
            </a:r>
          </a:p>
          <a:p>
            <a:pPr lvl="4"/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Sustainability </a:t>
            </a:r>
            <a:r>
              <a:rPr lang="en-GB" sz="1800" dirty="0">
                <a:solidFill>
                  <a:srgbClr val="000000"/>
                </a:solidFill>
                <a:latin typeface="Helvetica"/>
                <a:cs typeface="Helvetica"/>
              </a:rPr>
              <a:t>of Learning </a:t>
            </a:r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Resources</a:t>
            </a:r>
          </a:p>
          <a:p>
            <a:pPr lvl="4"/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Careers </a:t>
            </a:r>
            <a:r>
              <a:rPr lang="en-GB" sz="1800" dirty="0">
                <a:solidFill>
                  <a:srgbClr val="000000"/>
                </a:solidFill>
                <a:latin typeface="Helvetica"/>
                <a:cs typeface="Helvetica"/>
              </a:rPr>
              <a:t>and </a:t>
            </a:r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Sustainability</a:t>
            </a:r>
          </a:p>
          <a:p>
            <a:pPr lvl="4"/>
            <a:r>
              <a:rPr lang="en-GB" sz="1800" dirty="0" smtClean="0">
                <a:solidFill>
                  <a:srgbClr val="000000"/>
                </a:solidFill>
                <a:latin typeface="Helvetica"/>
                <a:cs typeface="Helvetica"/>
              </a:rPr>
              <a:t>Sustainability </a:t>
            </a:r>
            <a:r>
              <a:rPr lang="en-GB" sz="1800" dirty="0">
                <a:solidFill>
                  <a:srgbClr val="000000"/>
                </a:solidFill>
                <a:latin typeface="Helvetica"/>
                <a:cs typeface="Helvetica"/>
              </a:rPr>
              <a:t>Competencies </a:t>
            </a:r>
            <a:endParaRPr lang="en-GB" sz="18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Deadline –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</a:t>
            </a:r>
          </a:p>
          <a:p>
            <a:pPr marL="0" indent="0">
              <a:buNone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 awards £3000</a:t>
            </a:r>
          </a:p>
          <a:p>
            <a:pPr marL="0" indent="0">
              <a:buNone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Workshop Thursday 1pm, HH Lecture Theatre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4"/>
            <a:endParaRPr lang="en-GB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GB" dirty="0" smtClean="0">
              <a:latin typeface="Helvetica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/>
                <a:cs typeface="Helvetica"/>
              </a:rPr>
              <a:t>Curriculum Development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 &amp; Support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NTF – 6</a:t>
            </a:r>
            <a:r>
              <a:rPr lang="en-US" sz="1400" b="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October	</a:t>
            </a:r>
          </a:p>
          <a:p>
            <a:endPara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Enterprise and Employability – 	Cara Lee Roth, SEE</a:t>
            </a:r>
          </a:p>
          <a:p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	Amanda Johnston, LCF</a:t>
            </a:r>
          </a:p>
          <a:p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  <a:r>
              <a:rPr lang="en-US" sz="14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Cath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Caldwell, CSM</a:t>
            </a:r>
          </a:p>
          <a:p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	Ellen </a:t>
            </a:r>
            <a:r>
              <a:rPr lang="en-US" sz="14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Hanceri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LCC</a:t>
            </a:r>
          </a:p>
          <a:p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	Katrine Hjelde, CCW</a:t>
            </a:r>
          </a:p>
          <a:p>
            <a:endParaRPr lang="en-US" sz="1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Everything Else			-	Antony Johnston, CLTAD</a:t>
            </a:r>
          </a:p>
          <a:p>
            <a:endParaRPr lang="en-US" sz="1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Keep informed about upcoming opportunities </a:t>
            </a:r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</a:rPr>
              <a:t>by subscribing 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CLTADs mailing list: </a:t>
            </a:r>
            <a:r>
              <a:rPr lang="en-US" sz="1400" b="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</a:t>
            </a: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bit.ly/1myTms3</a:t>
            </a:r>
            <a:endPara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352" y="3701365"/>
            <a:ext cx="373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Photo by </a:t>
            </a:r>
            <a:r>
              <a:rPr lang="en-GB" dirty="0" smtClean="0">
                <a:hlinkClick r:id="rId2"/>
              </a:rPr>
              <a:t>Herbythyme</a:t>
            </a:r>
            <a:r>
              <a:rPr lang="en-GB" dirty="0" smtClean="0"/>
              <a:t> CC BY-SA 3.0 / Cropped from original</a:t>
            </a:r>
            <a:endParaRPr lang="en-GB" dirty="0"/>
          </a:p>
        </p:txBody>
      </p:sp>
      <p:pic>
        <p:nvPicPr>
          <p:cNvPr id="10" name="Picture 9" descr="Unhelpful_sign.jpg"/>
          <p:cNvPicPr>
            <a:picLocks noChangeAspect="1"/>
          </p:cNvPicPr>
          <p:nvPr/>
        </p:nvPicPr>
        <p:blipFill>
          <a:blip r:embed="rId3"/>
          <a:srcRect l="17361" t="28505" r="35000" b="14129"/>
          <a:stretch>
            <a:fillRect/>
          </a:stretch>
        </p:blipFill>
        <p:spPr>
          <a:xfrm>
            <a:off x="4762352" y="265330"/>
            <a:ext cx="4031489" cy="34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AL - Master Theme Colours">
      <a:dk1>
        <a:srgbClr val="000000"/>
      </a:dk1>
      <a:lt1>
        <a:sysClr val="window" lastClr="FFFFFF"/>
      </a:lt1>
      <a:dk2>
        <a:srgbClr val="A7A9AC"/>
      </a:dk2>
      <a:lt2>
        <a:srgbClr val="D6D6D4"/>
      </a:lt2>
      <a:accent1>
        <a:srgbClr val="53BEE3"/>
      </a:accent1>
      <a:accent2>
        <a:srgbClr val="977C9E"/>
      </a:accent2>
      <a:accent3>
        <a:srgbClr val="1FAE7E"/>
      </a:accent3>
      <a:accent4>
        <a:srgbClr val="EF4123"/>
      </a:accent4>
      <a:accent5>
        <a:srgbClr val="FFCB05"/>
      </a:accent5>
      <a:accent6>
        <a:srgbClr val="D3E2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129</Words>
  <Application>Microsoft Office PowerPoint</Application>
  <PresentationFormat>On-screen Show (4:3)</PresentationFormat>
  <Paragraphs>56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ISPN</vt:lpstr>
      <vt:lpstr>Programme</vt:lpstr>
      <vt:lpstr>QE Booklet</vt:lpstr>
      <vt:lpstr>Paradigmatic Approaches</vt:lpstr>
      <vt:lpstr>PowerPoint Presentation</vt:lpstr>
      <vt:lpstr>PowerPoint Presentation</vt:lpstr>
      <vt:lpstr>Curriculum Development</vt:lpstr>
      <vt:lpstr>Further Info &amp; Support</vt:lpstr>
      <vt:lpstr>What next?</vt:lpstr>
      <vt:lpstr>PowerPoint Presentation</vt:lpstr>
      <vt:lpstr>End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UAL Presentation</dc:title>
  <dc:creator>SIL</dc:creator>
  <cp:lastModifiedBy>Antony Johnston</cp:lastModifiedBy>
  <cp:revision>132</cp:revision>
  <cp:lastPrinted>2013-06-18T10:57:41Z</cp:lastPrinted>
  <dcterms:created xsi:type="dcterms:W3CDTF">2013-06-14T09:58:01Z</dcterms:created>
  <dcterms:modified xsi:type="dcterms:W3CDTF">2014-07-01T11:47:44Z</dcterms:modified>
</cp:coreProperties>
</file>