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566" r:id="rId2"/>
    <p:sldId id="520" r:id="rId3"/>
    <p:sldId id="526" r:id="rId4"/>
    <p:sldId id="310" r:id="rId5"/>
    <p:sldId id="335" r:id="rId6"/>
    <p:sldId id="561" r:id="rId7"/>
    <p:sldId id="514" r:id="rId8"/>
    <p:sldId id="564" r:id="rId9"/>
    <p:sldId id="570" r:id="rId10"/>
    <p:sldId id="562" r:id="rId11"/>
    <p:sldId id="308" r:id="rId12"/>
    <p:sldId id="565" r:id="rId13"/>
    <p:sldId id="587" r:id="rId14"/>
    <p:sldId id="575" r:id="rId15"/>
    <p:sldId id="473" r:id="rId16"/>
    <p:sldId id="588" r:id="rId17"/>
    <p:sldId id="589" r:id="rId18"/>
    <p:sldId id="576" r:id="rId19"/>
    <p:sldId id="568" r:id="rId20"/>
    <p:sldId id="571" r:id="rId21"/>
    <p:sldId id="590" r:id="rId22"/>
    <p:sldId id="569" r:id="rId23"/>
    <p:sldId id="572" r:id="rId24"/>
    <p:sldId id="574" r:id="rId25"/>
    <p:sldId id="582" r:id="rId26"/>
    <p:sldId id="580" r:id="rId27"/>
    <p:sldId id="581" r:id="rId28"/>
    <p:sldId id="579" r:id="rId29"/>
    <p:sldId id="583" r:id="rId30"/>
    <p:sldId id="585" r:id="rId31"/>
    <p:sldId id="586" r:id="rId32"/>
    <p:sldId id="482" r:id="rId33"/>
    <p:sldId id="483" r:id="rId34"/>
    <p:sldId id="490" r:id="rId35"/>
    <p:sldId id="491" r:id="rId36"/>
    <p:sldId id="496" r:id="rId37"/>
    <p:sldId id="497" r:id="rId38"/>
    <p:sldId id="498" r:id="rId39"/>
    <p:sldId id="502" r:id="rId40"/>
    <p:sldId id="503" r:id="rId41"/>
    <p:sldId id="508" r:id="rId42"/>
    <p:sldId id="510" r:id="rId43"/>
    <p:sldId id="512" r:id="rId44"/>
    <p:sldId id="516" r:id="rId45"/>
    <p:sldId id="524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Genev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603"/>
    <a:srgbClr val="CEFF03"/>
    <a:srgbClr val="FFE10C"/>
    <a:srgbClr val="C25005"/>
    <a:srgbClr val="FF6600"/>
    <a:srgbClr val="747376"/>
    <a:srgbClr val="FF9F80"/>
    <a:srgbClr val="444444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5" autoAdjust="0"/>
    <p:restoredTop sz="99263" autoAdjust="0"/>
  </p:normalViewPr>
  <p:slideViewPr>
    <p:cSldViewPr>
      <p:cViewPr>
        <p:scale>
          <a:sx n="94" d="100"/>
          <a:sy n="94" d="100"/>
        </p:scale>
        <p:origin x="-992" y="-80"/>
      </p:cViewPr>
      <p:guideLst>
        <p:guide orient="horz" pos="240"/>
        <p:guide pos="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2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678B1A-9765-2F41-ACA1-093B08E2F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F61770-0CD8-3E45-AE7B-DB8F4ADB85EE}" type="slidenum">
              <a:rPr lang="en-US"/>
              <a:pPr/>
              <a:t>11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219EE-4A88-5641-B7A2-60A3F2CAA4F2}" type="slidenum">
              <a:rPr lang="en-US"/>
              <a:pPr/>
              <a:t>12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Rebecca Duff Smith,</a:t>
            </a:r>
            <a:r>
              <a:rPr lang="en-US" baseline="0" dirty="0" smtClean="0"/>
              <a:t> Sydney  </a:t>
            </a:r>
            <a:r>
              <a:rPr lang="en-US" baseline="0" dirty="0" err="1" smtClean="0"/>
              <a:t>Yixiang</a:t>
            </a:r>
            <a:r>
              <a:rPr lang="en-US" baseline="0" dirty="0" smtClean="0"/>
              <a:t>, Ben </a:t>
            </a:r>
            <a:r>
              <a:rPr lang="en-US" baseline="0" dirty="0" err="1" smtClean="0"/>
              <a:t>Silvertown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of the products</a:t>
            </a:r>
            <a:r>
              <a:rPr lang="en-US" baseline="0" dirty="0" smtClean="0"/>
              <a:t> designed by our graduates.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678B1A-9765-2F41-ACA1-093B08E2F2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24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Rafae</a:t>
            </a:r>
            <a:r>
              <a:rPr lang="en-US" dirty="0" smtClean="0"/>
              <a:t> </a:t>
            </a:r>
            <a:r>
              <a:rPr lang="en-US" dirty="0" err="1" smtClean="0"/>
              <a:t>lMudal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Baz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29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60B02-CC90-C248-B878-33FEE24AD29A}" type="slidenum">
              <a:rPr lang="en-US">
                <a:latin typeface="Geneva" pitchFamily="-112" charset="0"/>
              </a:rPr>
              <a:pPr/>
              <a:t>4</a:t>
            </a:fld>
            <a:endParaRPr lang="en-US">
              <a:latin typeface="Geneva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-112" charset="0"/>
              </a:rPr>
              <a:t>6. 8 billion</a:t>
            </a:r>
            <a:r>
              <a:rPr lang="en-US" baseline="0" dirty="0" smtClean="0">
                <a:latin typeface="Times" pitchFamily="-112" charset="0"/>
              </a:rPr>
              <a:t> estimate US census 2009</a:t>
            </a:r>
            <a:endParaRPr lang="en-US" dirty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for the strongest students</a:t>
            </a:r>
            <a:r>
              <a:rPr lang="en-US" baseline="0" dirty="0" smtClean="0"/>
              <a:t> it steers the project to new creative possibilities from the start (see camera examples)</a:t>
            </a:r>
          </a:p>
          <a:p>
            <a:r>
              <a:rPr lang="en-US" dirty="0" smtClean="0"/>
              <a:t>for  the weakest students it raises their awareness and</a:t>
            </a:r>
            <a:r>
              <a:rPr lang="en-US" baseline="0" dirty="0" smtClean="0"/>
              <a:t> they do a least </a:t>
            </a:r>
            <a:r>
              <a:rPr lang="en-US" baseline="0" dirty="0" err="1" smtClean="0"/>
              <a:t>consdie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F9FEF-6F16-0549-82DA-1A68A676A09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38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42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43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83E6-CA6D-9846-9A79-31CFEFAA9E1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F60B02-CC90-C248-B878-33FEE24AD29A}" type="slidenum">
              <a:rPr lang="en-US">
                <a:latin typeface="Geneva" pitchFamily="-112" charset="0"/>
              </a:rPr>
              <a:pPr/>
              <a:t>5</a:t>
            </a:fld>
            <a:endParaRPr lang="en-US">
              <a:latin typeface="Geneva" pitchFamily="-112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" pitchFamily="-112" charset="0"/>
              </a:rPr>
              <a:t>chine biggest consumer of </a:t>
            </a:r>
            <a:r>
              <a:rPr lang="en-US" smtClean="0">
                <a:latin typeface="Times" pitchFamily="-112" charset="0"/>
              </a:rPr>
              <a:t>energy  in </a:t>
            </a:r>
            <a:r>
              <a:rPr lang="en-US" dirty="0" smtClean="0">
                <a:latin typeface="Times" pitchFamily="-112" charset="0"/>
              </a:rPr>
              <a:t>summer 2010 </a:t>
            </a:r>
          </a:p>
          <a:p>
            <a:r>
              <a:rPr lang="en-US" dirty="0" smtClean="0">
                <a:latin typeface="Times" pitchFamily="-112" charset="0"/>
              </a:rPr>
              <a:t>ref: 2011 – 5 planets for North</a:t>
            </a:r>
            <a:r>
              <a:rPr lang="en-US" baseline="0" dirty="0" smtClean="0">
                <a:latin typeface="Times" pitchFamily="-112" charset="0"/>
              </a:rPr>
              <a:t> Americans, 3 planets for Europeans, 2.3 Japan </a:t>
            </a:r>
            <a:r>
              <a:rPr lang="en-US" sz="1200" b="1" kern="1200" dirty="0" smtClean="0">
                <a:solidFill>
                  <a:schemeClr val="tx1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Source: Global Footprint Network, The Ecological Footprint Atlas, 2008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&amp; 2010</a:t>
            </a:r>
          </a:p>
          <a:p>
            <a:r>
              <a:rPr lang="en-US" dirty="0" smtClean="0">
                <a:latin typeface="Times" pitchFamily="-112" charset="0"/>
              </a:rPr>
              <a:t>http://www.treehugger.com/corporate-responsibility/chinas-ecological-footprint-unsustainable-wed-still-need-12-planets-if-everyone-had-it.html</a:t>
            </a:r>
          </a:p>
          <a:p>
            <a:r>
              <a:rPr lang="en-US" dirty="0" smtClean="0">
                <a:latin typeface="Times" pitchFamily="-112" charset="0"/>
              </a:rPr>
              <a:t>http://wwf.panda.org/wwf_news/?117640/EU-economies-living-beyond-ecological-means</a:t>
            </a:r>
            <a:endParaRPr lang="en-US" dirty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9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59C2F7-1B02-B948-9CDC-D237BFD82255}" type="slidenum">
              <a:rPr lang="en-US"/>
              <a:pPr/>
              <a:t>10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B2E2-3506-7045-BD14-436A39C5E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5D5D9-FA2F-D349-91E7-22EF2B410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8753B-33EB-764F-982A-C90538ADB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4D13F-99C5-974F-86FC-D8C5A8D31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8DBC-BFEA-D344-8544-819105FC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F5D3-F776-1942-B934-833B4CF23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1769-43BB-8B4A-AF7F-92E729C12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8B42A-BC7D-A148-BE69-7AC27150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46A9-3B7B-DB45-8F7C-F6ADD87C5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AC6A-E23B-6848-9D42-580EA758C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917A8-48BC-A543-9CDF-267E35AD9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8A94B3D-48BF-8849-8AB0-139075974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187624" y="2505090"/>
            <a:ext cx="70567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Sustainable </a:t>
            </a:r>
            <a:r>
              <a:rPr lang="en-GB" sz="4000" i="1" dirty="0" smtClean="0">
                <a:solidFill>
                  <a:srgbClr val="FF6600"/>
                </a:solidFill>
                <a:latin typeface="Gill Sans"/>
                <a:cs typeface="Gill Sans"/>
              </a:rPr>
              <a:t>thinking</a:t>
            </a:r>
            <a:r>
              <a:rPr lang="en-GB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project log</a:t>
            </a:r>
            <a:endParaRPr lang="en-GB" sz="4000" i="1" dirty="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03648" y="594928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Jane </a:t>
            </a:r>
            <a:r>
              <a:rPr lang="en-GB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Penty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/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S</a:t>
            </a:r>
            <a:r>
              <a:rPr lang="en-GB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ept 2013 </a:t>
            </a:r>
          </a:p>
        </p:txBody>
      </p:sp>
      <p:pic>
        <p:nvPicPr>
          <p:cNvPr id="7" name="Picture 6" descr="central-saint-martins-lock-up_primary-version-(black)_jpg-file-for-primary-version-(black)-_2142x9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71" y="116632"/>
            <a:ext cx="1611435" cy="71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14536" y="1445289"/>
            <a:ext cx="838200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a product (or PSS) that creates 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net value</a:t>
            </a:r>
            <a:endParaRPr lang="en-GB" sz="28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social value</a:t>
            </a: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economic value</a:t>
            </a:r>
          </a:p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environmental value</a:t>
            </a:r>
            <a:endParaRPr lang="en-GB" sz="3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902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latin typeface="Gill Sans Light"/>
                <a:cs typeface="Gill Sans Light"/>
              </a:rPr>
              <a:t>		: </a:t>
            </a:r>
            <a:r>
              <a:rPr lang="en-GB" sz="3600" i="1" dirty="0" smtClean="0">
                <a:solidFill>
                  <a:srgbClr val="FF6600"/>
                </a:solidFill>
                <a:latin typeface="Gill Sans"/>
                <a:cs typeface="Gill Sans"/>
              </a:rPr>
              <a:t>the point of mutual benefit</a:t>
            </a:r>
            <a:endParaRPr lang="en-GB" sz="3600" i="1" dirty="0">
              <a:solidFill>
                <a:srgbClr val="FF6600"/>
              </a:solidFill>
              <a:latin typeface="Gill Sans"/>
              <a:cs typeface="Gill Sans"/>
            </a:endParaRPr>
          </a:p>
        </p:txBody>
      </p:sp>
      <p:sp>
        <p:nvSpPr>
          <p:cNvPr id="7" name="Donut 6"/>
          <p:cNvSpPr/>
          <p:nvPr/>
        </p:nvSpPr>
        <p:spPr>
          <a:xfrm>
            <a:off x="3159125" y="1520825"/>
            <a:ext cx="3051175" cy="3051175"/>
          </a:xfrm>
          <a:prstGeom prst="donut">
            <a:avLst>
              <a:gd name="adj" fmla="val 11885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111625" y="2892425"/>
            <a:ext cx="3051175" cy="3051175"/>
          </a:xfrm>
          <a:prstGeom prst="donut">
            <a:avLst>
              <a:gd name="adj" fmla="val 11559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2282825" y="2892425"/>
            <a:ext cx="3051175" cy="3051175"/>
          </a:xfrm>
          <a:prstGeom prst="donut">
            <a:avLst>
              <a:gd name="adj" fmla="val 12293"/>
            </a:avLst>
          </a:prstGeom>
          <a:solidFill>
            <a:srgbClr val="008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9978" y="2217003"/>
            <a:ext cx="1762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environment</a:t>
            </a: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5257800" y="4267200"/>
            <a:ext cx="1676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economics</a:t>
            </a:r>
          </a:p>
          <a:p>
            <a:endParaRPr lang="en-US" sz="1400" b="1" dirty="0">
              <a:latin typeface="Trebuchet MS" pitchFamily="34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2514600" y="4274403"/>
            <a:ext cx="1676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society/</a:t>
            </a:r>
          </a:p>
          <a:p>
            <a:pPr algn="ctr"/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ethics </a:t>
            </a:r>
          </a:p>
          <a:p>
            <a:endParaRPr lang="en-US" sz="1400" b="1" dirty="0">
              <a:solidFill>
                <a:srgbClr val="595959"/>
              </a:solidFill>
              <a:latin typeface="Trebuchet M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6019800"/>
            <a:ext cx="265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triple bottom line</a:t>
            </a:r>
            <a:endParaRPr lang="en-US" sz="28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33400" y="1135559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impacts of design decisions</a:t>
            </a:r>
            <a:endParaRPr lang="en-GB" sz="44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 rot="5400000">
            <a:off x="3811524" y="1223772"/>
            <a:ext cx="2127504" cy="4721352"/>
          </a:xfrm>
          <a:prstGeom prst="triangle">
            <a:avLst>
              <a:gd name="adj" fmla="val 49996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eneva" pitchFamily="-11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272135"/>
            <a:ext cx="248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early design stages</a:t>
            </a:r>
            <a:endParaRPr lang="en-US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2120" y="3284984"/>
            <a:ext cx="245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"/>
                <a:cs typeface="Gill Sans"/>
              </a:rPr>
              <a:t>later design stages</a:t>
            </a:r>
            <a:endParaRPr lang="en-US" dirty="0">
              <a:solidFill>
                <a:srgbClr val="595959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1816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ability of design decisions to affect the </a:t>
            </a:r>
          </a:p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environmental, social and economic impacts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9144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600" dirty="0" smtClean="0">
                <a:latin typeface="Gill Sans Light"/>
                <a:cs typeface="Gill Sans Light"/>
              </a:rPr>
              <a:t>sustainable decisions: </a:t>
            </a:r>
            <a:r>
              <a:rPr lang="en-GB" sz="26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strategies</a:t>
            </a:r>
            <a:endParaRPr lang="en-GB" sz="2600" dirty="0">
              <a:solidFill>
                <a:srgbClr val="FF66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65677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26504" y="2060848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follows project log    </a:t>
            </a:r>
            <a:r>
              <a:rPr lang="en-GB" sz="7200" i="1" dirty="0" err="1" smtClean="0">
                <a:solidFill>
                  <a:srgbClr val="FF6600"/>
                </a:solidFill>
                <a:latin typeface="Gill Sans"/>
                <a:cs typeface="Gill Sans"/>
              </a:rPr>
              <a:t>s.log</a:t>
            </a:r>
            <a:endParaRPr lang="en-GB" sz="7200" dirty="0" smtClean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78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230560" y="-43646"/>
            <a:ext cx="838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physical notebook     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handy, personal, reflective</a:t>
            </a:r>
          </a:p>
        </p:txBody>
      </p:sp>
      <p:pic>
        <p:nvPicPr>
          <p:cNvPr id="4" name="Picture 3" descr="Screen Shot 2013-09-20 at 7.1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464851"/>
            <a:ext cx="3928429" cy="5420533"/>
          </a:xfrm>
          <a:prstGeom prst="rect">
            <a:avLst/>
          </a:prstGeom>
        </p:spPr>
      </p:pic>
      <p:pic>
        <p:nvPicPr>
          <p:cNvPr id="5" name="Picture 4" descr="Screen Shot 2013-09-20 at 7.16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58" y="1440160"/>
            <a:ext cx="384019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log_graphic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" t="-1103" r="-1095" b="1103"/>
          <a:stretch/>
        </p:blipFill>
        <p:spPr>
          <a:xfrm>
            <a:off x="395536" y="475952"/>
            <a:ext cx="8636000" cy="612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ick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-30231"/>
            <a:ext cx="48462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501008"/>
            <a:ext cx="381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prompts / stickers for the log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5787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ick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269" y="-260648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68" y="5520134"/>
            <a:ext cx="381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prompts / stickers for the log</a:t>
            </a:r>
            <a:endParaRPr lang="en-US" sz="32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148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230560" y="-43646"/>
            <a:ext cx="838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formats: </a:t>
            </a:r>
            <a:r>
              <a:rPr lang="en-GB" sz="4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online log                       </a:t>
            </a:r>
            <a:r>
              <a:rPr lang="en-GB" sz="44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88184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05273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420888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part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1</a:t>
            </a:r>
            <a:r>
              <a:rPr lang="en-US" sz="3600" dirty="0">
                <a:solidFill>
                  <a:srgbClr val="595959"/>
                </a:solidFill>
                <a:latin typeface="Gill Sans Light"/>
                <a:cs typeface="Gill Sans Light"/>
              </a:rPr>
              <a:t>: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big picture</a:t>
            </a:r>
          </a:p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research </a:t>
            </a:r>
            <a:r>
              <a:rPr lang="en-US" sz="3600" dirty="0">
                <a:solidFill>
                  <a:srgbClr val="595959"/>
                </a:solidFill>
                <a:latin typeface="Gill Sans Light"/>
                <a:cs typeface="Gill Sans Light"/>
              </a:rPr>
              <a:t>&amp; idea generation 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phase</a:t>
            </a:r>
          </a:p>
          <a:p>
            <a:pPr>
              <a:spcBef>
                <a:spcPct val="50000"/>
              </a:spcBef>
            </a:pP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establishing </a:t>
            </a: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broad sustainable thinking &amp; strategy for the project</a:t>
            </a:r>
            <a:r>
              <a:rPr lang="en-GB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49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09 at 08.32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54"/>
            <a:ext cx="8532440" cy="56616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5536" y="5661248"/>
            <a:ext cx="6859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the project started on the BA Product design at CSM -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product designer </a:t>
            </a:r>
            <a:r>
              <a:rPr lang="en-US" i="1" dirty="0" smtClean="0">
                <a:solidFill>
                  <a:srgbClr val="FF6600"/>
                </a:solidFill>
                <a:latin typeface="Gill Sans"/>
                <a:cs typeface="Gill Sans"/>
              </a:rPr>
              <a:t>make stuff,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right?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220559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910423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part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2: evaluating and developing your design</a:t>
            </a:r>
          </a:p>
          <a:p>
            <a:pPr>
              <a:spcBef>
                <a:spcPct val="50000"/>
              </a:spcBef>
            </a:pP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evaluating and selecting </a:t>
            </a: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concepts </a:t>
            </a: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&amp; making the best decisions</a:t>
            </a:r>
            <a:endParaRPr lang="en-GB" sz="3600" i="1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145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51520" y="129406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tools</a:t>
            </a:r>
            <a:endParaRPr lang="en-GB" sz="5400" dirty="0" smtClean="0">
              <a:latin typeface="Gill Sans Light"/>
              <a:cs typeface="Gill Sans Light"/>
            </a:endParaRPr>
          </a:p>
        </p:txBody>
      </p:sp>
      <p:pic>
        <p:nvPicPr>
          <p:cNvPr id="3" name="Picture 2" descr="Screen Shot 2013-09-20 at 7.52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215843"/>
            <a:ext cx="5471800" cy="6597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1340768"/>
            <a:ext cx="2664296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the strategy wheel interpreted for consumer electronics: the axes can tailored to suit any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design </a:t>
            </a:r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and </a:t>
            </a:r>
            <a:r>
              <a:rPr lang="en-US" sz="32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it’s </a:t>
            </a:r>
            <a:r>
              <a:rPr lang="en-US" sz="3200" dirty="0">
                <a:solidFill>
                  <a:srgbClr val="595959"/>
                </a:solidFill>
                <a:latin typeface="Gill Sans Light"/>
                <a:cs typeface="Gill Sans Light"/>
              </a:rPr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12704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98512" y="129406"/>
            <a:ext cx="838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i="1" dirty="0" smtClean="0">
                <a:solidFill>
                  <a:srgbClr val="FF6600"/>
                </a:solidFill>
                <a:latin typeface="Gill Sans"/>
                <a:cs typeface="Gill Sans"/>
              </a:rPr>
              <a:t>tools</a:t>
            </a:r>
            <a:endParaRPr lang="en-GB" sz="5400" dirty="0" smtClean="0">
              <a:latin typeface="Gill Sans Light"/>
              <a:cs typeface="Gill Sans Light"/>
            </a:endParaRPr>
          </a:p>
        </p:txBody>
      </p:sp>
      <p:pic>
        <p:nvPicPr>
          <p:cNvPr id="2" name="Picture 1" descr="Screen Shot 2013-09-20 at 7.53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8388424" cy="54352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51906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Gill Sans Light"/>
                <a:cs typeface="Gill Sans Light"/>
              </a:rPr>
              <a:t>impact matrix interpreted for consumer electronics</a:t>
            </a:r>
            <a:endParaRPr lang="en-US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046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11560" y="1220559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560" y="2910423"/>
            <a:ext cx="838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step 3</a:t>
            </a:r>
            <a:r>
              <a:rPr lang="en-US" sz="3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: reflection</a:t>
            </a:r>
          </a:p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rgbClr val="595959"/>
                </a:solidFill>
                <a:latin typeface="Gill Sans Light"/>
                <a:cs typeface="Gill Sans Light"/>
              </a:rPr>
              <a:t>reflect honestly on the added value, pros and cons of your </a:t>
            </a:r>
            <a:r>
              <a:rPr lang="en-US" sz="3600" i="1" dirty="0" smtClean="0">
                <a:solidFill>
                  <a:srgbClr val="595959"/>
                </a:solidFill>
                <a:latin typeface="Gill Sans Light"/>
                <a:cs typeface="Gill Sans Light"/>
              </a:rPr>
              <a:t>final design</a:t>
            </a:r>
            <a:endParaRPr lang="en-GB" sz="3600" i="1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159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has it made a difference?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biggest impacts are from engagement at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the </a:t>
            </a: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beginning</a:t>
            </a:r>
          </a:p>
        </p:txBody>
      </p:sp>
    </p:spTree>
    <p:extLst>
      <p:ext uri="{BB962C8B-B14F-4D97-AF65-F5344CB8AC3E}">
        <p14:creationId xmlns:p14="http://schemas.microsoft.com/office/powerpoint/2010/main" val="23343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7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0168"/>
            <a:ext cx="9144000" cy="62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1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8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476672"/>
            <a:ext cx="8460432" cy="59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6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0 at 7.4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4" y="980728"/>
            <a:ext cx="9144000" cy="63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33265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</p:txBody>
      </p:sp>
      <p:pic>
        <p:nvPicPr>
          <p:cNvPr id="2" name="Picture 1" descr="Screen Shot 2013-09-20 at 7.50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100"/>
            <a:ext cx="9144000" cy="650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evaluation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biggest impacts are from student engagement at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the </a:t>
            </a: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beginning &amp; staff engagement through regular support </a:t>
            </a:r>
          </a:p>
        </p:txBody>
      </p:sp>
    </p:spTree>
    <p:extLst>
      <p:ext uri="{BB962C8B-B14F-4D97-AF65-F5344CB8AC3E}">
        <p14:creationId xmlns:p14="http://schemas.microsoft.com/office/powerpoint/2010/main" val="35341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56612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a small sample of industrial offcuts in a </a:t>
            </a:r>
            <a:r>
              <a:rPr lang="en-US" dirty="0" err="1" smtClean="0">
                <a:latin typeface="Gill Sans Light"/>
                <a:cs typeface="Gill Sans Light"/>
              </a:rPr>
              <a:t>wharehouse</a:t>
            </a:r>
            <a:r>
              <a:rPr lang="en-US" dirty="0" smtClean="0">
                <a:latin typeface="Gill Sans Light"/>
                <a:cs typeface="Gill Sans Light"/>
              </a:rPr>
              <a:t> in  Guangzhou. Our source material for an </a:t>
            </a:r>
            <a:r>
              <a:rPr lang="en-US" dirty="0" err="1" smtClean="0">
                <a:latin typeface="Gill Sans Light"/>
                <a:cs typeface="Gill Sans Light"/>
              </a:rPr>
              <a:t>upcycling</a:t>
            </a:r>
            <a:r>
              <a:rPr lang="en-US" dirty="0" smtClean="0">
                <a:latin typeface="Gill Sans Light"/>
                <a:cs typeface="Gill Sans Light"/>
              </a:rPr>
              <a:t> </a:t>
            </a:r>
            <a:r>
              <a:rPr lang="en-US" dirty="0" err="1" smtClean="0">
                <a:latin typeface="Gill Sans Light"/>
                <a:cs typeface="Gill Sans Light"/>
              </a:rPr>
              <a:t>porject</a:t>
            </a:r>
            <a:r>
              <a:rPr lang="en-US" dirty="0" smtClean="0">
                <a:latin typeface="Gill Sans Light"/>
                <a:cs typeface="Gill Sans Light"/>
              </a:rPr>
              <a:t> – May 2012</a:t>
            </a:r>
            <a:endParaRPr lang="en-US" dirty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7544" y="531252"/>
            <a:ext cx="8382000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next steps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build on-line or e-version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keep working on engagement</a:t>
            </a:r>
          </a:p>
          <a:p>
            <a:pPr>
              <a:spcBef>
                <a:spcPct val="50000"/>
              </a:spcBef>
            </a:pPr>
            <a:r>
              <a:rPr lang="en-GB" sz="54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246086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99592" y="1052736"/>
            <a:ext cx="763850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some examples of 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more sustainable thinking </a:t>
            </a:r>
            <a:r>
              <a:rPr lang="en-GB" sz="5400" dirty="0">
                <a:solidFill>
                  <a:srgbClr val="595959"/>
                </a:solidFill>
                <a:latin typeface="Gill Sans Light"/>
                <a:cs typeface="Gill Sans Light"/>
              </a:rPr>
              <a:t>in</a:t>
            </a:r>
            <a:r>
              <a:rPr lang="en-GB" sz="7200" i="1" dirty="0" smtClean="0">
                <a:solidFill>
                  <a:srgbClr val="FF6600"/>
                </a:solidFill>
                <a:latin typeface="Gill Sans"/>
                <a:cs typeface="Gill Sans"/>
              </a:rPr>
              <a:t> product design</a:t>
            </a:r>
            <a:r>
              <a:rPr lang="en-GB" sz="7200" dirty="0" smtClean="0">
                <a:latin typeface="Gill Sans Light"/>
                <a:cs typeface="Gill Sans Light"/>
              </a:rPr>
              <a:t>?</a:t>
            </a:r>
          </a:p>
          <a:p>
            <a:pPr>
              <a:spcBef>
                <a:spcPct val="50000"/>
              </a:spcBef>
            </a:pPr>
            <a:endParaRPr lang="en-GB" sz="2000" dirty="0" smtClean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845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1.2.smal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9827" y="-1269828"/>
            <a:ext cx="6751251" cy="9290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70086"/>
            <a:ext cx="727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looking at how we do things now: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p.1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398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-22086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sometimes going forward is looking back.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Broomhead P&amp;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8" y="0"/>
            <a:ext cx="84197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-22086"/>
            <a:ext cx="876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Fairy, P &amp; G lower </a:t>
            </a:r>
          </a:p>
          <a:p>
            <a:r>
              <a:rPr lang="en-US" sz="4000" i="1" dirty="0" err="1" smtClean="0">
                <a:solidFill>
                  <a:srgbClr val="FF5505"/>
                </a:solidFill>
                <a:latin typeface="Gill Sans"/>
                <a:cs typeface="Gill Sans"/>
              </a:rPr>
              <a:t>comsumption</a:t>
            </a:r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 / better for environment.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rasimina 2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31857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solidFill>
                  <a:srgbClr val="FF5505"/>
                </a:solidFill>
                <a:latin typeface="Gill Sans"/>
                <a:cs typeface="Gill Sans"/>
              </a:rPr>
              <a:t>lightweighting</a:t>
            </a:r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198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4339" y="868699"/>
            <a:ext cx="7129661" cy="6065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-1524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packaging.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16016" y="332656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Menaka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Chakritthakul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4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consumer products.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pic>
        <p:nvPicPr>
          <p:cNvPr id="5" name="Picture 4" descr="IMG_6199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378" y="1447800"/>
            <a:ext cx="8179622" cy="4527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96848" y="764704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James Parker 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4114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5505"/>
                </a:solidFill>
                <a:latin typeface="Gill Sans"/>
                <a:cs typeface="Gill Sans"/>
              </a:rPr>
              <a:t>furniture. </a:t>
            </a:r>
            <a:endParaRPr lang="en-US" sz="4000" dirty="0" smtClean="0">
              <a:latin typeface="Gill Sans Light"/>
              <a:cs typeface="Gill Sans Light"/>
            </a:endParaRPr>
          </a:p>
        </p:txBody>
      </p:sp>
      <p:pic>
        <p:nvPicPr>
          <p:cNvPr id="7" name="Picture 6" descr="IMG_6213 cop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9"/>
          <a:stretch>
            <a:fillRect/>
          </a:stretch>
        </p:blipFill>
        <p:spPr>
          <a:xfrm rot="5400000">
            <a:off x="4473381" y="2263581"/>
            <a:ext cx="5509980" cy="3831258"/>
          </a:xfrm>
          <a:prstGeom prst="rect">
            <a:avLst/>
          </a:prstGeom>
        </p:spPr>
      </p:pic>
      <p:pic>
        <p:nvPicPr>
          <p:cNvPr id="8" name="Picture 7" descr="IMG_6215 cop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596679" y="1994120"/>
            <a:ext cx="5536759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96848" y="764704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Colin O’Dowd/ More with less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US CSM stand daizi close 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12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84" y="6324600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Daizi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Cheng / Nokia student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globe_east_204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953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4800" dirty="0">
                <a:solidFill>
                  <a:srgbClr val="595959"/>
                </a:solidFill>
                <a:latin typeface="Gill Sans Light"/>
                <a:cs typeface="Gill Sans Light"/>
              </a:rPr>
              <a:t>planet</a:t>
            </a:r>
            <a:r>
              <a:rPr lang="en-GB" sz="4800" dirty="0">
                <a:solidFill>
                  <a:schemeClr val="bg1"/>
                </a:solidFill>
                <a:latin typeface="Gill Sans Light"/>
                <a:cs typeface="Gill Sans Light"/>
              </a:rPr>
              <a:t> earth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4552414"/>
            <a:ext cx="4648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7200" dirty="0" smtClean="0">
                <a:solidFill>
                  <a:srgbClr val="FF6600"/>
                </a:solidFill>
                <a:latin typeface="Gill Sans"/>
                <a:cs typeface="Gill Sans"/>
              </a:rPr>
              <a:t>7</a:t>
            </a:r>
            <a:r>
              <a:rPr lang="en-GB" sz="48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 </a:t>
            </a:r>
            <a:r>
              <a:rPr lang="en-GB" sz="7200" dirty="0" err="1" smtClean="0">
                <a:solidFill>
                  <a:srgbClr val="FF6600"/>
                </a:solidFill>
                <a:latin typeface="Gill Sans"/>
                <a:cs typeface="Gill Sans"/>
              </a:rPr>
              <a:t>bn</a:t>
            </a:r>
            <a:r>
              <a:rPr lang="en-GB" sz="48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 </a:t>
            </a:r>
            <a:r>
              <a:rPr lang="en-GB" sz="4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people</a:t>
            </a:r>
          </a:p>
          <a:p>
            <a:pPr>
              <a:spcBef>
                <a:spcPts val="0"/>
              </a:spcBef>
            </a:pPr>
            <a:r>
              <a:rPr lang="en-GB" sz="6000" dirty="0" smtClean="0">
                <a:solidFill>
                  <a:srgbClr val="FF6600"/>
                </a:solidFill>
                <a:latin typeface="Gill Sans"/>
                <a:cs typeface="Gill Sans"/>
              </a:rPr>
              <a:t>9.2bn </a:t>
            </a:r>
            <a:r>
              <a:rPr lang="en-GB" sz="4800" dirty="0" smtClean="0">
                <a:latin typeface="Gill Sans Light"/>
                <a:cs typeface="Gill Sans Light"/>
              </a:rPr>
              <a:t>by 2050</a:t>
            </a:r>
          </a:p>
          <a:p>
            <a:pPr algn="l">
              <a:spcBef>
                <a:spcPts val="0"/>
              </a:spcBef>
            </a:pPr>
            <a:endParaRPr lang="en-GB" sz="48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  <a:p>
            <a:pPr algn="l">
              <a:spcBef>
                <a:spcPts val="0"/>
              </a:spcBef>
            </a:pPr>
            <a:endParaRPr lang="en-GB" sz="4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MULUS CSM stand sara1 close 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84" y="6324600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Sarah Cheung / Nokia student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62800" y="633478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Dec 2011</a:t>
            </a:r>
            <a:endParaRPr lang="en-US" dirty="0"/>
          </a:p>
        </p:txBody>
      </p:sp>
      <p:pic>
        <p:nvPicPr>
          <p:cNvPr id="4" name="Picture 3" descr="Screen Shot 2012-04-15 at 12.22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5645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4-15 at 12.19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1"/>
            <a:ext cx="9144000" cy="6419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400800"/>
            <a:ext cx="787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Jing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Luo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Lucie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Barouillet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Caijun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Yang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Marit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Stoylen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 José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Corominas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Dec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4-15 at 12.21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070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6324600"/>
            <a:ext cx="787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Jing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Luo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Lucie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Barouillet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Caijun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Yang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Marit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Stoylen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 José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Corominas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  Dec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19801" y="381000"/>
            <a:ext cx="2743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social</a:t>
            </a:r>
            <a:r>
              <a:rPr lang="en-US" sz="1600" dirty="0">
                <a:solidFill>
                  <a:srgbClr val="4E08BD"/>
                </a:solidFill>
                <a:latin typeface="Helvetica Neue"/>
                <a:cs typeface="Helvetica Neue"/>
              </a:rPr>
              <a:t> </a:t>
            </a:r>
            <a:r>
              <a:rPr lang="en-US" sz="1600" b="1" i="1" dirty="0">
                <a:solidFill>
                  <a:srgbClr val="FF5E27"/>
                </a:solidFill>
                <a:latin typeface="Century Schoolbook"/>
                <a:cs typeface="Century Schoolbook"/>
              </a:rPr>
              <a:t>innovation</a:t>
            </a:r>
            <a:r>
              <a:rPr lang="en-US" sz="1600" dirty="0">
                <a:solidFill>
                  <a:srgbClr val="4E08BD"/>
                </a:solidFill>
                <a:latin typeface="Helvetica Neue"/>
                <a:cs typeface="Helvetica Neue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Gill Sans"/>
                <a:cs typeface="Gill Sans"/>
              </a:rPr>
              <a:t>+ design</a:t>
            </a:r>
          </a:p>
        </p:txBody>
      </p:sp>
      <p:pic>
        <p:nvPicPr>
          <p:cNvPr id="5" name="Picture 4" descr="SCAN039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48381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2050" y="85725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52400" y="95071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7200" dirty="0" smtClean="0">
                <a:solidFill>
                  <a:srgbClr val="FF6600"/>
                </a:solidFill>
                <a:latin typeface="Gill Sans"/>
                <a:cs typeface="Gill Sans"/>
              </a:rPr>
              <a:t>1.5</a:t>
            </a:r>
            <a:r>
              <a:rPr lang="en-GB" sz="4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 </a:t>
            </a:r>
            <a:r>
              <a:rPr lang="en-GB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planet</a:t>
            </a:r>
            <a:r>
              <a:rPr lang="en-GB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 earths             </a:t>
            </a:r>
            <a:r>
              <a:rPr lang="en-GB" sz="2800" dirty="0" smtClean="0">
                <a:solidFill>
                  <a:schemeClr val="bg1"/>
                </a:solidFill>
                <a:latin typeface="Gill Sans Light"/>
                <a:cs typeface="Gill Sans Light"/>
              </a:rPr>
              <a:t>2007/2010</a:t>
            </a:r>
            <a:endParaRPr lang="en-GB" sz="2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pic>
        <p:nvPicPr>
          <p:cNvPr id="4" name="Picture 3" descr="planet graph footrpintnetwork.org 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928890"/>
            <a:ext cx="6805115" cy="4929110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1899821"/>
            <a:ext cx="8686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4.5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USA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3.0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Europe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2.3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Japan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1.2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China</a:t>
            </a:r>
          </a:p>
          <a:p>
            <a:pPr>
              <a:spcBef>
                <a:spcPts val="0"/>
              </a:spcBef>
            </a:pPr>
            <a:r>
              <a:rPr lang="en-GB" sz="4800" dirty="0" smtClean="0">
                <a:solidFill>
                  <a:srgbClr val="FF6600"/>
                </a:solidFill>
                <a:latin typeface="Gill Sans"/>
                <a:cs typeface="Gill Sans"/>
              </a:rPr>
              <a:t>0.5</a:t>
            </a:r>
            <a:r>
              <a:rPr lang="en-GB" sz="4800" dirty="0" smtClean="0">
                <a:solidFill>
                  <a:srgbClr val="FFE10C"/>
                </a:solidFill>
                <a:latin typeface="Gill Sans"/>
                <a:cs typeface="Gill Sans"/>
              </a:rPr>
              <a:t> </a:t>
            </a:r>
            <a:r>
              <a:rPr lang="en-GB" sz="2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India</a:t>
            </a:r>
          </a:p>
          <a:p>
            <a:pPr>
              <a:spcBef>
                <a:spcPts val="0"/>
              </a:spcBef>
            </a:pPr>
            <a:endParaRPr lang="en-GB" sz="4800" dirty="0" smtClean="0">
              <a:latin typeface="Gill Sans Light"/>
              <a:cs typeface="Gill Sans Light"/>
            </a:endParaRPr>
          </a:p>
          <a:p>
            <a:pPr>
              <a:spcBef>
                <a:spcPts val="0"/>
              </a:spcBef>
            </a:pPr>
            <a:endParaRPr lang="en-GB" sz="48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3400" y="1091148"/>
            <a:ext cx="8077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60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 designers  </a:t>
            </a:r>
            <a:r>
              <a:rPr lang="en-GB" sz="6000" i="1" dirty="0" smtClean="0">
                <a:solidFill>
                  <a:srgbClr val="FF6600"/>
                </a:solidFill>
                <a:latin typeface="Gill Sans"/>
                <a:cs typeface="Gill Sans"/>
              </a:rPr>
              <a:t>create experiences</a:t>
            </a:r>
            <a:r>
              <a:rPr lang="en-GB" sz="6000" dirty="0" smtClean="0">
                <a:latin typeface="Gill Sans Light"/>
                <a:cs typeface="Gill Sans Light"/>
              </a:rPr>
              <a:t> </a:t>
            </a:r>
            <a:r>
              <a:rPr lang="en-GB" sz="60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mediated through products or product service systems</a:t>
            </a:r>
            <a:endParaRPr lang="en-GB" sz="60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94027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6488668"/>
            <a:ext cx="7034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Clean City Lab with Future Concept Lab       </a:t>
            </a:r>
            <a:r>
              <a:rPr lang="en-GB" sz="1800" dirty="0" err="1" smtClean="0">
                <a:solidFill>
                  <a:srgbClr val="595959"/>
                </a:solidFill>
                <a:latin typeface="Gill Sans Light"/>
                <a:cs typeface="Gill Sans Light"/>
              </a:rPr>
              <a:t>Troels</a:t>
            </a:r>
            <a:r>
              <a:rPr lang="en-GB" sz="18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 Anderson  Mar 2012</a:t>
            </a:r>
            <a:endParaRPr lang="en-US" sz="1800" dirty="0"/>
          </a:p>
        </p:txBody>
      </p:sp>
      <p:pic>
        <p:nvPicPr>
          <p:cNvPr id="3" name="Picture 2" descr="Screen Shot 2012-04-15 at 12.34.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864" y="0"/>
            <a:ext cx="4050136" cy="5410200"/>
          </a:xfrm>
          <a:prstGeom prst="rect">
            <a:avLst/>
          </a:prstGeom>
        </p:spPr>
      </p:pic>
      <p:pic>
        <p:nvPicPr>
          <p:cNvPr id="4" name="Picture 3" descr="Screen Shot 2012-04-15 at 12.33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10200" cy="5458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5949280"/>
            <a:ext cx="5794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an example of product service system thinking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ill Sans Light"/>
              <a:cs typeface="Gill Sans Ligh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57200" y="241333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what is a </a:t>
            </a:r>
            <a:r>
              <a:rPr lang="en-GB" sz="5600" i="1" dirty="0" smtClean="0">
                <a:solidFill>
                  <a:srgbClr val="FF6600"/>
                </a:solidFill>
                <a:latin typeface="Gill Sans Light"/>
                <a:cs typeface="Gill Sans Light"/>
              </a:rPr>
              <a:t>sustainable</a:t>
            </a:r>
            <a:r>
              <a:rPr lang="en-GB" sz="5600" dirty="0" smtClean="0">
                <a:latin typeface="Gill Sans Light"/>
                <a:cs typeface="Gill Sans Light"/>
              </a:rPr>
              <a:t> </a:t>
            </a:r>
            <a:r>
              <a:rPr lang="en-GB" sz="5600" dirty="0" smtClean="0">
                <a:solidFill>
                  <a:srgbClr val="595959"/>
                </a:solidFill>
                <a:latin typeface="Gill Sans Light"/>
                <a:cs typeface="Gill Sans Light"/>
              </a:rPr>
              <a:t>product?</a:t>
            </a:r>
            <a:endParaRPr lang="en-GB" sz="5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603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691680" y="2348880"/>
            <a:ext cx="62750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5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Light"/>
                <a:cs typeface="Gill Sans Light"/>
              </a:rPr>
              <a:t>it’s much more than an </a:t>
            </a:r>
            <a:r>
              <a:rPr lang="en-GB" sz="5600" i="1" dirty="0" smtClean="0">
                <a:solidFill>
                  <a:srgbClr val="FF6600"/>
                </a:solidFill>
                <a:latin typeface="Gill Sans Light"/>
                <a:cs typeface="Gill Sans Light"/>
              </a:rPr>
              <a:t>eco-design</a:t>
            </a:r>
            <a:endParaRPr lang="en-GB" sz="5600" dirty="0">
              <a:solidFill>
                <a:srgbClr val="595959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2268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eneva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52871</TotalTime>
  <Words>749</Words>
  <Application>Microsoft Macintosh PowerPoint</Application>
  <PresentationFormat>On-screen Show (4:3)</PresentationFormat>
  <Paragraphs>139</Paragraphs>
  <Slides>45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Brighton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Jane Penty</dc:creator>
  <cp:lastModifiedBy>Authorised User</cp:lastModifiedBy>
  <cp:revision>1872</cp:revision>
  <dcterms:created xsi:type="dcterms:W3CDTF">2012-10-11T06:42:32Z</dcterms:created>
  <dcterms:modified xsi:type="dcterms:W3CDTF">2013-10-08T20:53:03Z</dcterms:modified>
</cp:coreProperties>
</file>