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566" r:id="rId2"/>
    <p:sldId id="587" r:id="rId3"/>
    <p:sldId id="575" r:id="rId4"/>
    <p:sldId id="473" r:id="rId5"/>
    <p:sldId id="568" r:id="rId6"/>
    <p:sldId id="571" r:id="rId7"/>
    <p:sldId id="590" r:id="rId8"/>
    <p:sldId id="569" r:id="rId9"/>
    <p:sldId id="572" r:id="rId10"/>
    <p:sldId id="588" r:id="rId11"/>
    <p:sldId id="589" r:id="rId12"/>
    <p:sldId id="594" r:id="rId13"/>
    <p:sldId id="601" r:id="rId14"/>
    <p:sldId id="599" r:id="rId15"/>
    <p:sldId id="600" r:id="rId16"/>
    <p:sldId id="602" r:id="rId17"/>
    <p:sldId id="597" r:id="rId18"/>
    <p:sldId id="583" r:id="rId19"/>
    <p:sldId id="603" r:id="rId20"/>
    <p:sldId id="574" r:id="rId21"/>
    <p:sldId id="604" r:id="rId22"/>
    <p:sldId id="596" r:id="rId23"/>
    <p:sldId id="605" r:id="rId24"/>
    <p:sldId id="607" r:id="rId25"/>
    <p:sldId id="608" r:id="rId26"/>
    <p:sldId id="609" r:id="rId27"/>
    <p:sldId id="610" r:id="rId28"/>
    <p:sldId id="611" r:id="rId29"/>
    <p:sldId id="612" r:id="rId30"/>
    <p:sldId id="60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Genev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03"/>
    <a:srgbClr val="CEFF03"/>
    <a:srgbClr val="FFE10C"/>
    <a:srgbClr val="C25005"/>
    <a:srgbClr val="FF6600"/>
    <a:srgbClr val="747376"/>
    <a:srgbClr val="FF9F80"/>
    <a:srgbClr val="44444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5" autoAdjust="0"/>
    <p:restoredTop sz="99263" autoAdjust="0"/>
  </p:normalViewPr>
  <p:slideViewPr>
    <p:cSldViewPr>
      <p:cViewPr>
        <p:scale>
          <a:sx n="94" d="100"/>
          <a:sy n="94" d="100"/>
        </p:scale>
        <p:origin x="-888" y="-352"/>
      </p:cViewPr>
      <p:guideLst>
        <p:guide orient="horz" pos="24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notesViewPr>
    <p:cSldViewPr>
      <p:cViewPr varScale="1">
        <p:scale>
          <a:sx n="79" d="100"/>
          <a:sy n="79" d="100"/>
        </p:scale>
        <p:origin x="-22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678B1A-9765-2F41-ACA1-093B08E2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19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29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Rebecca Duff Smith,</a:t>
            </a:r>
            <a:r>
              <a:rPr lang="en-US" baseline="0" dirty="0" smtClean="0"/>
              <a:t> Sydney  </a:t>
            </a:r>
            <a:r>
              <a:rPr lang="en-US" baseline="0" dirty="0" err="1" smtClean="0"/>
              <a:t>Yixiang</a:t>
            </a:r>
            <a:r>
              <a:rPr lang="en-US" baseline="0" dirty="0" smtClean="0"/>
              <a:t>, Ben </a:t>
            </a:r>
            <a:r>
              <a:rPr lang="en-US" baseline="0" dirty="0" err="1" smtClean="0"/>
              <a:t>Silvertown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30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strongest students</a:t>
            </a:r>
            <a:r>
              <a:rPr lang="en-US" baseline="0" dirty="0" smtClean="0"/>
              <a:t> it steers the project to new creative possibilities from the start (see camera examples)</a:t>
            </a:r>
          </a:p>
          <a:p>
            <a:r>
              <a:rPr lang="en-US" dirty="0" smtClean="0"/>
              <a:t>for  the weakest students it raises their awareness and</a:t>
            </a:r>
            <a:r>
              <a:rPr lang="en-US" baseline="0" dirty="0" smtClean="0"/>
              <a:t> they do a least </a:t>
            </a:r>
            <a:r>
              <a:rPr lang="en-US" baseline="0" dirty="0" err="1" smtClean="0"/>
              <a:t>consdie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9C2F7-1B02-B948-9CDC-D237BFD82255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B2E2-3506-7045-BD14-436A39C5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D5D9-FA2F-D349-91E7-22EF2B410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753B-33EB-764F-982A-C90538AD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D13F-99C5-974F-86FC-D8C5A8D3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8DBC-BFEA-D344-8544-819105FC9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F5D3-F776-1942-B934-833B4CF23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1769-43BB-8B4A-AF7F-92E729C12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B42A-BC7D-A148-BE69-7AC27150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46A9-3B7B-DB45-8F7C-F6ADD87C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AC6A-E23B-6848-9D42-580EA758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17A8-48BC-A543-9CDF-267E35AD9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8A94B3D-48BF-8849-8AB0-139075974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87624" y="2060848"/>
            <a:ext cx="70567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Sustainable </a:t>
            </a:r>
            <a:r>
              <a:rPr lang="en-GB" sz="4400" i="1" dirty="0" smtClean="0">
                <a:solidFill>
                  <a:srgbClr val="FF6600"/>
                </a:solidFill>
                <a:latin typeface="Gill Sans"/>
                <a:cs typeface="Gill Sans"/>
              </a:rPr>
              <a:t>thinking</a:t>
            </a: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 project</a:t>
            </a:r>
          </a:p>
          <a:p>
            <a:pPr>
              <a:spcBef>
                <a:spcPts val="0"/>
              </a:spcBef>
            </a:pP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electronic </a:t>
            </a:r>
            <a:r>
              <a:rPr lang="en-GB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s.log</a:t>
            </a: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 = </a:t>
            </a:r>
            <a:r>
              <a:rPr lang="en-GB" sz="4400" i="1" dirty="0" err="1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endParaRPr lang="en-GB" sz="4400" i="1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3648" y="594928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Jane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Penty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 / June 2014 </a:t>
            </a:r>
          </a:p>
        </p:txBody>
      </p:sp>
      <p:pic>
        <p:nvPicPr>
          <p:cNvPr id="7" name="Picture 6" descr="central-saint-martins-lock-up_primary-version-(black)_jpg-file-for-primary-version-(black)-_2142x9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71" y="116632"/>
            <a:ext cx="1611435" cy="7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ck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-30231"/>
            <a:ext cx="48462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445224"/>
            <a:ext cx="381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the prompts / stickers for the log</a:t>
            </a:r>
            <a:endParaRPr lang="en-US" sz="3200" dirty="0">
              <a:solidFill>
                <a:srgbClr val="595959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787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269" y="-260648"/>
            <a:ext cx="4846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68" y="5520134"/>
            <a:ext cx="381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the prompts / stickers for the log</a:t>
            </a:r>
            <a:endParaRPr lang="en-US" sz="3200" dirty="0">
              <a:solidFill>
                <a:srgbClr val="595959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148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269" y="-260648"/>
            <a:ext cx="4846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68" y="5520134"/>
            <a:ext cx="381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the prompts / stickers for the log</a:t>
            </a:r>
            <a:endParaRPr lang="en-US" sz="3200" dirty="0">
              <a:solidFill>
                <a:srgbClr val="595959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094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7544" y="532992"/>
            <a:ext cx="8352928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electronic s</a:t>
            </a:r>
            <a:r>
              <a:rPr lang="en-GB" sz="6600" i="1" dirty="0">
                <a:solidFill>
                  <a:srgbClr val="FF6600"/>
                </a:solidFill>
                <a:latin typeface="Gill Sans"/>
                <a:cs typeface="Gill Sans"/>
              </a:rPr>
              <a:t>.</a:t>
            </a: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 log:</a:t>
            </a:r>
            <a:r>
              <a:rPr lang="en-GB" sz="6000" i="1" dirty="0" smtClean="0">
                <a:solidFill>
                  <a:srgbClr val="FF6600"/>
                </a:solidFill>
                <a:latin typeface="Gill Sans"/>
                <a:cs typeface="Gill Sans"/>
              </a:rPr>
              <a:t>  </a:t>
            </a:r>
            <a:r>
              <a:rPr lang="en-GB" sz="5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rationale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offer an alternative platform for students who engage more with digital/screen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potential to integrate other media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potential to share more easily 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privacy could be maintained, sharing optional</a:t>
            </a:r>
          </a:p>
        </p:txBody>
      </p:sp>
    </p:spTree>
    <p:extLst>
      <p:ext uri="{BB962C8B-B14F-4D97-AF65-F5344CB8AC3E}">
        <p14:creationId xmlns:p14="http://schemas.microsoft.com/office/powerpoint/2010/main" val="28562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9552" y="531252"/>
            <a:ext cx="8784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>
                <a:solidFill>
                  <a:srgbClr val="FF6600"/>
                </a:solidFill>
                <a:latin typeface="Gill Sans"/>
                <a:cs typeface="Gill Sans"/>
              </a:rPr>
              <a:t>electronic s. </a:t>
            </a: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log:  </a:t>
            </a:r>
            <a:r>
              <a:rPr lang="en-GB" sz="5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platforms</a:t>
            </a:r>
            <a:r>
              <a:rPr lang="en-GB" sz="5400" i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4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considered PDF form</a:t>
            </a:r>
          </a:p>
          <a:p>
            <a:pPr>
              <a:spcBef>
                <a:spcPct val="50000"/>
              </a:spcBef>
            </a:pPr>
            <a:r>
              <a:rPr lang="en-GB" sz="4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UAL platform</a:t>
            </a:r>
          </a:p>
          <a:p>
            <a:pPr>
              <a:spcBef>
                <a:spcPct val="50000"/>
              </a:spcBef>
            </a:pPr>
            <a:r>
              <a:rPr lang="en-GB" sz="4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app or stand alone site</a:t>
            </a:r>
          </a:p>
        </p:txBody>
      </p:sp>
    </p:spTree>
    <p:extLst>
      <p:ext uri="{BB962C8B-B14F-4D97-AF65-F5344CB8AC3E}">
        <p14:creationId xmlns:p14="http://schemas.microsoft.com/office/powerpoint/2010/main" val="43201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42528" y="531252"/>
            <a:ext cx="8382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chose UAL platform: </a:t>
            </a:r>
            <a:r>
              <a:rPr lang="en-GB" sz="3600" dirty="0" err="1" smtClean="0">
                <a:solidFill>
                  <a:srgbClr val="595959"/>
                </a:solidFill>
                <a:latin typeface="Gill Sans Light"/>
                <a:cs typeface="Gill Sans Light"/>
              </a:rPr>
              <a:t>myblog.arts</a:t>
            </a:r>
            <a:endParaRPr lang="en-GB" sz="36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privacy important, but sharing possible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staff access for review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connect with media</a:t>
            </a:r>
          </a:p>
        </p:txBody>
      </p:sp>
    </p:spTree>
    <p:extLst>
      <p:ext uri="{BB962C8B-B14F-4D97-AF65-F5344CB8AC3E}">
        <p14:creationId xmlns:p14="http://schemas.microsoft.com/office/powerpoint/2010/main" val="18843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42528" y="531252"/>
            <a:ext cx="8382000" cy="581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chose UAL platform: </a:t>
            </a:r>
            <a:r>
              <a:rPr lang="en-GB" sz="3600" dirty="0" err="1" smtClean="0">
                <a:solidFill>
                  <a:srgbClr val="595959"/>
                </a:solidFill>
                <a:latin typeface="Gill Sans Light"/>
                <a:cs typeface="Gill Sans Light"/>
              </a:rPr>
              <a:t>myblog.arts</a:t>
            </a:r>
            <a:endParaRPr lang="en-GB" sz="36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privacy important, but sharing possible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staff access for review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connect with media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close visual connection to physical version</a:t>
            </a:r>
          </a:p>
        </p:txBody>
      </p:sp>
    </p:spTree>
    <p:extLst>
      <p:ext uri="{BB962C8B-B14F-4D97-AF65-F5344CB8AC3E}">
        <p14:creationId xmlns:p14="http://schemas.microsoft.com/office/powerpoint/2010/main" val="147600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26504" y="531252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4400" dirty="0">
                <a:solidFill>
                  <a:srgbClr val="595959"/>
                </a:solidFill>
                <a:latin typeface="Gill Sans Light"/>
                <a:cs typeface="Gill Sans Light"/>
              </a:rPr>
              <a:t>http://</a:t>
            </a:r>
            <a:r>
              <a:rPr lang="en-GB" sz="4400" dirty="0" err="1">
                <a:solidFill>
                  <a:srgbClr val="595959"/>
                </a:solidFill>
                <a:latin typeface="Gill Sans Light"/>
                <a:cs typeface="Gill Sans Light"/>
              </a:rPr>
              <a:t>slog.myblog.arts.ac.uk</a:t>
            </a:r>
            <a:r>
              <a:rPr lang="en-GB" sz="4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6737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</p:txBody>
      </p:sp>
      <p:pic>
        <p:nvPicPr>
          <p:cNvPr id="2" name="Picture 1" descr="Screen Shot 2014-07-01 at 7.04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482" y="0"/>
            <a:ext cx="6591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42528" y="531252"/>
            <a:ext cx="8382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:  </a:t>
            </a:r>
            <a:r>
              <a:rPr lang="en-GB" sz="54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pilot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 11 BAPD2 student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summer </a:t>
            </a:r>
            <a:r>
              <a:rPr lang="en-GB" sz="3600" dirty="0">
                <a:solidFill>
                  <a:srgbClr val="595959"/>
                </a:solidFill>
                <a:latin typeface="Gill Sans Light"/>
                <a:cs typeface="Gill Sans Light"/>
              </a:rPr>
              <a:t>term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2014 / Unit 7 range of projects from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Collaborative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Consumption to festival pack to Martini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staff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access for review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connect with media</a:t>
            </a:r>
          </a:p>
        </p:txBody>
      </p:sp>
    </p:spTree>
    <p:extLst>
      <p:ext uri="{BB962C8B-B14F-4D97-AF65-F5344CB8AC3E}">
        <p14:creationId xmlns:p14="http://schemas.microsoft.com/office/powerpoint/2010/main" val="32905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79712" y="2060848"/>
            <a:ext cx="6509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s.log</a:t>
            </a:r>
            <a:r>
              <a:rPr lang="en-GB" sz="6000" dirty="0" smtClean="0">
                <a:latin typeface="Gill Sans Light"/>
                <a:cs typeface="Gill Sans Light"/>
              </a:rPr>
              <a:t>  </a:t>
            </a:r>
            <a:r>
              <a:rPr lang="en-GB" sz="6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recap</a:t>
            </a:r>
            <a:endParaRPr lang="en-GB" sz="60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78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7544" y="404664"/>
            <a:ext cx="838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pilot feedback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mixed response, for some definitely the way to go, for others prefer the personal &amp; immediate nature of the notebook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</a:t>
            </a:r>
            <a:r>
              <a:rPr lang="en-GB" sz="3600" dirty="0" err="1" smtClean="0">
                <a:solidFill>
                  <a:srgbClr val="595959"/>
                </a:solidFill>
                <a:latin typeface="Gill Sans Light"/>
                <a:cs typeface="Gill Sans Light"/>
              </a:rPr>
              <a:t>myblog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 arts </a:t>
            </a:r>
            <a:r>
              <a:rPr lang="en-GB" sz="3600" dirty="0" err="1" smtClean="0">
                <a:solidFill>
                  <a:srgbClr val="595959"/>
                </a:solidFill>
                <a:latin typeface="Gill Sans Light"/>
                <a:cs typeface="Gill Sans Light"/>
              </a:rPr>
              <a:t>wordpress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 edit mode inhibited input 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mixed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views / preferences to sharing</a:t>
            </a:r>
            <a:endParaRPr lang="en-GB" sz="36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- could build up links / network</a:t>
            </a:r>
          </a:p>
        </p:txBody>
      </p:sp>
    </p:spTree>
    <p:extLst>
      <p:ext uri="{BB962C8B-B14F-4D97-AF65-F5344CB8AC3E}">
        <p14:creationId xmlns:p14="http://schemas.microsoft.com/office/powerpoint/2010/main" val="23343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7544" y="531252"/>
            <a:ext cx="8382000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pilot feedback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endParaRPr lang="en-GB" sz="36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ALL AGREED: critical success factor is regular tutor studio support – this needs to be built up</a:t>
            </a:r>
          </a:p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build up links and examples through student work database</a:t>
            </a:r>
          </a:p>
        </p:txBody>
      </p:sp>
    </p:spTree>
    <p:extLst>
      <p:ext uri="{BB962C8B-B14F-4D97-AF65-F5344CB8AC3E}">
        <p14:creationId xmlns:p14="http://schemas.microsoft.com/office/powerpoint/2010/main" val="102924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70520" y="531252"/>
            <a:ext cx="838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evaluation of </a:t>
            </a:r>
            <a:r>
              <a:rPr lang="en-GB" sz="66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: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595959"/>
                </a:solidFill>
                <a:latin typeface="Gill Sans Light"/>
                <a:cs typeface="Gill Sans Light"/>
              </a:rPr>
              <a:t>offering another platform important for student engagement, but not a panacea</a:t>
            </a:r>
          </a:p>
        </p:txBody>
      </p:sp>
    </p:spTree>
    <p:extLst>
      <p:ext uri="{BB962C8B-B14F-4D97-AF65-F5344CB8AC3E}">
        <p14:creationId xmlns:p14="http://schemas.microsoft.com/office/powerpoint/2010/main" val="54117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54496" y="778633"/>
            <a:ext cx="8382000" cy="51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evaluation of </a:t>
            </a:r>
            <a:r>
              <a:rPr lang="en-GB" sz="6600" i="1" dirty="0" err="1" smtClean="0">
                <a:solidFill>
                  <a:srgbClr val="FF6600"/>
                </a:solidFill>
                <a:latin typeface="Gill Sans"/>
                <a:cs typeface="Gill Sans"/>
              </a:rPr>
              <a:t>s.blog</a:t>
            </a:r>
            <a:r>
              <a:rPr lang="en-GB" sz="6600" i="1" dirty="0" smtClean="0">
                <a:solidFill>
                  <a:srgbClr val="FF6600"/>
                </a:solidFill>
                <a:latin typeface="Gill Sans"/>
                <a:cs typeface="Gill Sans"/>
              </a:rPr>
              <a:t>:</a:t>
            </a:r>
            <a:endParaRPr lang="en-GB" sz="20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48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biggest issue still supporting engagement with sustainability issues from the outset &amp; staff engagement through regular support </a:t>
            </a:r>
          </a:p>
        </p:txBody>
      </p:sp>
    </p:spTree>
    <p:extLst>
      <p:ext uri="{BB962C8B-B14F-4D97-AF65-F5344CB8AC3E}">
        <p14:creationId xmlns:p14="http://schemas.microsoft.com/office/powerpoint/2010/main" val="41437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8382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i="1" dirty="0" smtClean="0">
                <a:solidFill>
                  <a:srgbClr val="FF6600"/>
                </a:solidFill>
                <a:latin typeface="Gill Sans"/>
                <a:cs typeface="Gill Sans"/>
              </a:rPr>
              <a:t>embedded sustainable thinking</a:t>
            </a:r>
            <a:endParaRPr lang="en-GB" sz="5400" dirty="0" smtClean="0">
              <a:solidFill>
                <a:srgbClr val="595959"/>
              </a:solidFill>
              <a:latin typeface="Gill Sans Ligh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GB" sz="4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a few examples </a:t>
            </a:r>
            <a:r>
              <a:rPr lang="en-GB" sz="4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from BAPD3 of first cohort to have used the </a:t>
            </a:r>
            <a:r>
              <a:rPr lang="en-GB" sz="4000" i="1" dirty="0" err="1">
                <a:solidFill>
                  <a:srgbClr val="FF6600"/>
                </a:solidFill>
                <a:latin typeface="Gill Sans"/>
                <a:cs typeface="Gill Sans"/>
              </a:rPr>
              <a:t>s.log</a:t>
            </a:r>
            <a:r>
              <a:rPr lang="en-GB" sz="4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 </a:t>
            </a:r>
            <a:r>
              <a:rPr lang="en-GB" sz="4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throughout </a:t>
            </a:r>
            <a:r>
              <a:rPr lang="en-GB" sz="4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BAPD2</a:t>
            </a:r>
          </a:p>
          <a:p>
            <a:pPr>
              <a:spcBef>
                <a:spcPct val="50000"/>
              </a:spcBef>
            </a:pPr>
            <a:r>
              <a:rPr lang="en-GB" sz="40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self initiated projects</a:t>
            </a:r>
          </a:p>
        </p:txBody>
      </p:sp>
    </p:spTree>
    <p:extLst>
      <p:ext uri="{BB962C8B-B14F-4D97-AF65-F5344CB8AC3E}">
        <p14:creationId xmlns:p14="http://schemas.microsoft.com/office/powerpoint/2010/main" val="27760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2 at 7.2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500"/>
            <a:ext cx="9144000" cy="5949972"/>
          </a:xfrm>
          <a:prstGeom prst="rect">
            <a:avLst/>
          </a:prstGeom>
        </p:spPr>
      </p:pic>
      <p:pic>
        <p:nvPicPr>
          <p:cNvPr id="4" name="Picture 3" descr="Screen Shot 2014-07-02 at 7.38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844824"/>
            <a:ext cx="3238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2 at 7.27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00"/>
            <a:ext cx="9144000" cy="6656552"/>
          </a:xfrm>
          <a:prstGeom prst="rect">
            <a:avLst/>
          </a:prstGeom>
        </p:spPr>
      </p:pic>
      <p:pic>
        <p:nvPicPr>
          <p:cNvPr id="4" name="Picture 3" descr="Screen Shot 2014-07-02 at 7.41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724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2 at 7.3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0"/>
            <a:ext cx="587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2 at 7.3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0"/>
            <a:ext cx="5846311" cy="6858000"/>
          </a:xfrm>
          <a:prstGeom prst="rect">
            <a:avLst/>
          </a:prstGeom>
        </p:spPr>
      </p:pic>
      <p:pic>
        <p:nvPicPr>
          <p:cNvPr id="3" name="Picture 2" descr="Screen Shot 2014-07-02 at 7.35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0" y="0"/>
            <a:ext cx="5762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2 at 7.37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700" y="0"/>
            <a:ext cx="5800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55576" y="116632"/>
            <a:ext cx="5573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i="1" dirty="0" smtClean="0">
                <a:solidFill>
                  <a:srgbClr val="FF6600"/>
                </a:solidFill>
                <a:latin typeface="Gill Sans"/>
                <a:cs typeface="Gill Sans"/>
              </a:rPr>
              <a:t>formats: </a:t>
            </a: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physical notebook      </a:t>
            </a:r>
            <a:r>
              <a:rPr lang="en-GB" sz="3600" i="1" dirty="0" smtClean="0">
                <a:solidFill>
                  <a:srgbClr val="595959"/>
                </a:solidFill>
                <a:latin typeface="Gill Sans Light"/>
                <a:cs typeface="Gill Sans Light"/>
              </a:rPr>
              <a:t>handy, personal, reflective</a:t>
            </a:r>
          </a:p>
        </p:txBody>
      </p:sp>
      <p:pic>
        <p:nvPicPr>
          <p:cNvPr id="4" name="Picture 3" descr="Screen Shot 2013-09-20 at 7.1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62632"/>
            <a:ext cx="3928429" cy="5420533"/>
          </a:xfrm>
          <a:prstGeom prst="rect">
            <a:avLst/>
          </a:prstGeom>
        </p:spPr>
      </p:pic>
      <p:pic>
        <p:nvPicPr>
          <p:cNvPr id="5" name="Picture 4" descr="Screen Shot 2013-09-20 at 7.16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258" y="1440160"/>
            <a:ext cx="384019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.log_graphic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5" t="-1103" r="-1095" b="1103"/>
          <a:stretch/>
        </p:blipFill>
        <p:spPr>
          <a:xfrm>
            <a:off x="395536" y="475952"/>
            <a:ext cx="8636000" cy="612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11560" y="1052736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steps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2420888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part </a:t>
            </a:r>
            <a:r>
              <a:rPr lang="en-US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1</a:t>
            </a:r>
            <a:r>
              <a:rPr lang="en-US" sz="3600" dirty="0">
                <a:solidFill>
                  <a:srgbClr val="595959"/>
                </a:solidFill>
                <a:latin typeface="Gill Sans Light"/>
                <a:cs typeface="Gill Sans Light"/>
              </a:rPr>
              <a:t>: </a:t>
            </a:r>
            <a:r>
              <a:rPr lang="en-US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the big picture</a:t>
            </a: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research </a:t>
            </a:r>
            <a:r>
              <a:rPr lang="en-US" sz="3600" dirty="0">
                <a:solidFill>
                  <a:srgbClr val="595959"/>
                </a:solidFill>
                <a:latin typeface="Gill Sans Light"/>
                <a:cs typeface="Gill Sans Light"/>
              </a:rPr>
              <a:t>&amp; idea generation </a:t>
            </a:r>
            <a:r>
              <a:rPr lang="en-US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phase</a:t>
            </a:r>
          </a:p>
          <a:p>
            <a:pPr>
              <a:spcBef>
                <a:spcPct val="50000"/>
              </a:spcBef>
            </a:pPr>
            <a:r>
              <a:rPr lang="en-US" sz="3600" i="1" dirty="0" smtClean="0">
                <a:solidFill>
                  <a:srgbClr val="595959"/>
                </a:solidFill>
                <a:latin typeface="Gill Sans Light"/>
                <a:cs typeface="Gill Sans Light"/>
              </a:rPr>
              <a:t>establishing </a:t>
            </a:r>
            <a:r>
              <a:rPr lang="en-US" sz="3600" i="1" dirty="0">
                <a:solidFill>
                  <a:srgbClr val="595959"/>
                </a:solidFill>
                <a:latin typeface="Gill Sans Light"/>
                <a:cs typeface="Gill Sans Light"/>
              </a:rPr>
              <a:t>broad sustainable thinking &amp; strategy for the project</a:t>
            </a:r>
            <a:r>
              <a:rPr lang="en-GB" sz="3600" i="1" dirty="0">
                <a:solidFill>
                  <a:srgbClr val="595959"/>
                </a:solidFill>
                <a:latin typeface="Gill Sans Light"/>
                <a:cs typeface="Gill San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49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11560" y="1220559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steps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2910423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part</a:t>
            </a:r>
            <a:r>
              <a:rPr lang="en-US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 2: evaluating and developing your design</a:t>
            </a:r>
          </a:p>
          <a:p>
            <a:pPr>
              <a:spcBef>
                <a:spcPct val="50000"/>
              </a:spcBef>
            </a:pPr>
            <a:r>
              <a:rPr lang="en-US" sz="3600" i="1" dirty="0" smtClean="0">
                <a:solidFill>
                  <a:srgbClr val="595959"/>
                </a:solidFill>
                <a:latin typeface="Gill Sans Light"/>
                <a:cs typeface="Gill Sans Light"/>
              </a:rPr>
              <a:t>evaluating and selecting </a:t>
            </a:r>
            <a:r>
              <a:rPr lang="en-US" sz="3600" i="1" dirty="0">
                <a:solidFill>
                  <a:srgbClr val="595959"/>
                </a:solidFill>
                <a:latin typeface="Gill Sans Light"/>
                <a:cs typeface="Gill Sans Light"/>
              </a:rPr>
              <a:t>concepts </a:t>
            </a:r>
            <a:r>
              <a:rPr lang="en-US" sz="3600" i="1" dirty="0" smtClean="0">
                <a:solidFill>
                  <a:srgbClr val="595959"/>
                </a:solidFill>
                <a:latin typeface="Gill Sans Light"/>
                <a:cs typeface="Gill Sans Light"/>
              </a:rPr>
              <a:t>&amp; making the best decisions</a:t>
            </a:r>
            <a:endParaRPr lang="en-GB" sz="3600" i="1" dirty="0">
              <a:solidFill>
                <a:srgbClr val="595959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145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1520" y="129406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i="1" dirty="0" smtClean="0">
                <a:solidFill>
                  <a:srgbClr val="FF6600"/>
                </a:solidFill>
                <a:latin typeface="Gill Sans"/>
                <a:cs typeface="Gill Sans"/>
              </a:rPr>
              <a:t>tools</a:t>
            </a:r>
            <a:endParaRPr lang="en-GB" sz="5400" dirty="0" smtClean="0">
              <a:latin typeface="Gill Sans Light"/>
              <a:cs typeface="Gill Sans Light"/>
            </a:endParaRPr>
          </a:p>
        </p:txBody>
      </p:sp>
      <p:pic>
        <p:nvPicPr>
          <p:cNvPr id="3" name="Picture 2" descr="Screen Shot 2013-09-20 at 7.5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15843"/>
            <a:ext cx="5471800" cy="6597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266429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the strategy wheel interpreted for consumer electronics: the axes can tailored to suit any </a:t>
            </a:r>
            <a:r>
              <a:rPr lang="en-US" sz="3200" dirty="0">
                <a:solidFill>
                  <a:srgbClr val="595959"/>
                </a:solidFill>
                <a:latin typeface="Gill Sans Light"/>
                <a:cs typeface="Gill Sans Light"/>
              </a:rPr>
              <a:t>design </a:t>
            </a:r>
            <a:r>
              <a:rPr lang="en-US" sz="32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product </a:t>
            </a:r>
            <a:r>
              <a:rPr lang="en-US" sz="3200" dirty="0">
                <a:solidFill>
                  <a:srgbClr val="595959"/>
                </a:solidFill>
                <a:latin typeface="Gill Sans Light"/>
                <a:cs typeface="Gill Sans Light"/>
              </a:rPr>
              <a:t>and </a:t>
            </a:r>
            <a:r>
              <a:rPr lang="en-US" sz="32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it’s </a:t>
            </a:r>
            <a:r>
              <a:rPr lang="en-US" sz="3200" dirty="0">
                <a:solidFill>
                  <a:srgbClr val="595959"/>
                </a:solidFill>
                <a:latin typeface="Gill Sans Light"/>
                <a:cs typeface="Gill Sans Light"/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12704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98512" y="129406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i="1" dirty="0" smtClean="0">
                <a:solidFill>
                  <a:srgbClr val="FF6600"/>
                </a:solidFill>
                <a:latin typeface="Gill Sans"/>
                <a:cs typeface="Gill Sans"/>
              </a:rPr>
              <a:t>tools</a:t>
            </a:r>
            <a:endParaRPr lang="en-GB" sz="5400" dirty="0" smtClean="0">
              <a:latin typeface="Gill Sans Light"/>
              <a:cs typeface="Gill Sans Light"/>
            </a:endParaRPr>
          </a:p>
        </p:txBody>
      </p:sp>
      <p:pic>
        <p:nvPicPr>
          <p:cNvPr id="2" name="Picture 1" descr="Screen Shot 2013-09-20 at 7.5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8388424" cy="5435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1906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Gill Sans Light"/>
                <a:cs typeface="Gill Sans Light"/>
              </a:rPr>
              <a:t>impact matrix interpreted for consumer electronics</a:t>
            </a:r>
            <a:endParaRPr lang="en-US" dirty="0">
              <a:solidFill>
                <a:srgbClr val="595959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046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11560" y="1220559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 i="1" dirty="0" smtClean="0">
                <a:solidFill>
                  <a:srgbClr val="FF6600"/>
                </a:solidFill>
                <a:latin typeface="Gill Sans"/>
                <a:cs typeface="Gill Sans"/>
              </a:rPr>
              <a:t>steps</a:t>
            </a:r>
            <a:r>
              <a:rPr lang="en-GB" sz="7200" dirty="0" smtClean="0">
                <a:latin typeface="Gill Sans Light"/>
                <a:cs typeface="Gill Sans Light"/>
              </a:rPr>
              <a:t>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2910423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step 3</a:t>
            </a:r>
            <a:r>
              <a:rPr lang="en-US" sz="3600" dirty="0" smtClean="0">
                <a:solidFill>
                  <a:srgbClr val="595959"/>
                </a:solidFill>
                <a:latin typeface="Gill Sans Light"/>
                <a:cs typeface="Gill Sans Light"/>
              </a:rPr>
              <a:t>: reflection</a:t>
            </a:r>
          </a:p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rgbClr val="595959"/>
                </a:solidFill>
                <a:latin typeface="Gill Sans Light"/>
                <a:cs typeface="Gill Sans Light"/>
              </a:rPr>
              <a:t>reflect honestly on the added value, pros and cons of your </a:t>
            </a:r>
            <a:r>
              <a:rPr lang="en-US" sz="3600" i="1" dirty="0" smtClean="0">
                <a:solidFill>
                  <a:srgbClr val="595959"/>
                </a:solidFill>
                <a:latin typeface="Gill Sans Light"/>
                <a:cs typeface="Gill Sans Light"/>
              </a:rPr>
              <a:t>final design</a:t>
            </a:r>
            <a:endParaRPr lang="en-GB" sz="3600" i="1" dirty="0">
              <a:solidFill>
                <a:srgbClr val="595959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15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53377</TotalTime>
  <Words>1074</Words>
  <Application>Microsoft Macintosh PowerPoint</Application>
  <PresentationFormat>On-screen Show (4:3)</PresentationFormat>
  <Paragraphs>139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Brighton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Jane Penty</dc:creator>
  <cp:lastModifiedBy>Authorised User</cp:lastModifiedBy>
  <cp:revision>1898</cp:revision>
  <dcterms:created xsi:type="dcterms:W3CDTF">2012-10-11T06:42:32Z</dcterms:created>
  <dcterms:modified xsi:type="dcterms:W3CDTF">2014-07-07T11:28:04Z</dcterms:modified>
</cp:coreProperties>
</file>